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diagrams/quickStyle1.xml" ContentType="application/vnd.openxmlformats-officedocument.drawingml.diagramQuickStyl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</p:sldIdLst>
  <p:sldSz cx="6858000" cy="9144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200" d="100"/>
          <a:sy n="200" d="100"/>
        </p:scale>
        <p:origin x="-732" y="-72"/>
      </p:cViewPr>
      <p:guideLst>
        <p:guide pos="2880" orient="horz"/>
        <p:guide pos="216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rawing1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774A9E45-CA61-43C2-8AF2-21BDE3D489C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B297A542-0E36-411D-B663-B329A3E365AB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1400" b="1"/>
            <a:t>1</a:t>
          </a:r>
          <a:endParaRPr lang="ru-RU" sz="1400" b="1"/>
        </a:p>
      </dgm:t>
    </dgm:pt>
    <dgm:pt modelId="{74DCE539-3C6E-49D1-BF01-02F77FA8C5F4}" type="parTrans" cxnId="{A8D7E78F-6FF5-40FD-8C24-5F9845950960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95FE3EB3-87AD-4EFD-9405-4DD501F73431}" type="sibTrans" cxnId="{A8D7E78F-6FF5-40FD-8C24-5F9845950960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52A00053-223B-4B35-9BD5-6BCCC48E318F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1200" b="1"/>
            <a:t>проведение специальной оценки условий труда</a:t>
          </a:r>
          <a:endParaRPr lang="ru-RU" sz="1200" b="1"/>
        </a:p>
      </dgm:t>
    </dgm:pt>
    <dgm:pt modelId="{A4A7E91E-7D27-440F-91B8-9D172BC8685A}" type="parTrans" cxnId="{BA23170D-2601-4842-B183-E3E1963F6F2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407AE505-CB1B-41F0-8898-24807D943E9C}" type="sibTrans" cxnId="{BA23170D-2601-4842-B183-E3E1963F6F2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AF0BE78-7EF2-4E82-B9EA-3F640F0BB188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1400" b="1"/>
            <a:t>2</a:t>
          </a:r>
          <a:endParaRPr lang="ru-RU" sz="1400" b="1"/>
        </a:p>
      </dgm:t>
    </dgm:pt>
    <dgm:pt modelId="{A35B8A64-8AED-40F9-ADC8-9B901A32313B}" type="parTrans" cxnId="{47F19B3F-02C5-4050-8496-32101A887E8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297700AC-18B0-431B-B464-EA1953A8A714}" type="sibTrans" cxnId="{47F19B3F-02C5-4050-8496-32101A887E8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A4E8C122-D0B9-47A5-A362-C6F57CB9041D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1200" b="1"/>
            <a:t>реализация мероприятий по приведению уровней воздействия ВОПФ</a:t>
          </a:r>
          <a:r>
            <a:rPr lang="ru-RU" sz="1200" b="1" baseline="30000"/>
            <a:t>1</a:t>
          </a:r>
          <a:r>
            <a:rPr lang="ru-RU" sz="1200" b="1"/>
            <a:t> на рабочих местах в соответствие с ГНТОТ</a:t>
          </a:r>
          <a:r>
            <a:rPr lang="ru-RU" sz="1200" b="1" baseline="30000"/>
            <a:t>2</a:t>
          </a:r>
          <a:endParaRPr lang="ru-RU" sz="1200" b="1" baseline="30000"/>
        </a:p>
      </dgm:t>
    </dgm:pt>
    <dgm:pt modelId="{17567402-433B-4758-8AFB-B30BC49885EF}" type="parTrans" cxnId="{E33D45B1-4E51-4EA0-865B-49922137DDC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265D4772-F2BC-4645-B069-7A6F0CD8F214}" type="sibTrans" cxnId="{E33D45B1-4E51-4EA0-865B-49922137DDC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61D141C2-D0B6-4C3B-B5F7-8B3DA53D78D1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1400" b="1"/>
            <a:t>3</a:t>
          </a:r>
          <a:endParaRPr lang="ru-RU" sz="1400" b="1"/>
        </a:p>
      </dgm:t>
    </dgm:pt>
    <dgm:pt modelId="{5C96F14D-3287-4483-AACE-4666E3343344}" type="parTrans" cxnId="{F66AD67D-E474-4287-A840-A78E4CD1D4C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A75F7A4-AFAF-427A-BE66-56417B3A3A87}" type="sibTrans" cxnId="{F66AD67D-E474-4287-A840-A78E4CD1D4C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AC39D645-211C-410B-903D-D37DF792C6AB}">
      <dgm:prSet phldrT="[Текст]" custT="1"/>
      <dgm:spPr bwMode="auto"/>
      <dgm:t>
        <a:bodyPr/>
        <a:lstStyle/>
        <a:p>
          <a:pPr algn="ctr">
            <a:defRPr/>
          </a:pPr>
          <a:r>
            <a:rPr lang="ru-RU" sz="750" b="1"/>
            <a:t>обучение по охране труда и (или) обучение безопасным методам и приемам выполнения работ повышенной опасности, в том числе горных работ, а также действиям в случае аварии или инцидента на опасном производственном объекте с отрывом от работы</a:t>
          </a:r>
          <a:endParaRPr lang="ru-RU" sz="750" b="1"/>
        </a:p>
      </dgm:t>
    </dgm:pt>
    <dgm:pt modelId="{4377B77D-7C46-4DFA-8154-EFE47E3A420C}" type="parTrans" cxnId="{3D7D846A-D66B-4B1C-9ECA-83280A287CB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FB48E4B9-021D-4ACD-8E2C-205694521334}" type="sibTrans" cxnId="{3D7D846A-D66B-4B1C-9ECA-83280A287CB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04F9583-9E76-4F74-98A4-36AF274CBC9F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4</a:t>
          </a:r>
          <a:endParaRPr lang="ru-RU" sz="1400" b="1"/>
        </a:p>
      </dgm:t>
    </dgm:pt>
    <dgm:pt modelId="{B647A5D7-9D66-41DE-BDDF-682F469C41C2}" type="parTrans" cxnId="{695EE8D5-6B60-488A-9195-2894563C145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F4750FFA-0B0C-4259-AD24-29DAB997A642}" type="sibTrans" cxnId="{695EE8D5-6B60-488A-9195-2894563C145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036A269B-5653-4705-B8DD-2D49657CC65D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5</a:t>
          </a:r>
          <a:endParaRPr lang="ru-RU" sz="1400" b="1"/>
        </a:p>
      </dgm:t>
    </dgm:pt>
    <dgm:pt modelId="{FB59B8E6-67A5-4671-8929-4D2C62A607C5}" type="parTrans" cxnId="{BFC2F9D6-EC1F-403D-AD47-67A88A1B24A2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55CA8D2-28A8-4418-BBDC-3B83E7DA12BF}" type="sibTrans" cxnId="{BFC2F9D6-EC1F-403D-AD47-67A88A1B24A2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9C0C190A-4401-405F-90DD-2676C0CE190F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6</a:t>
          </a:r>
          <a:endParaRPr lang="ru-RU" sz="1400" b="1"/>
        </a:p>
      </dgm:t>
    </dgm:pt>
    <dgm:pt modelId="{1E625BE7-289B-4591-803E-AC499685F3E0}" type="parTrans" cxnId="{21090985-6B8E-4593-855C-982D8ED60B1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DF661A19-ADFD-41BB-9166-A204CCEAAB68}" type="sibTrans" cxnId="{21090985-6B8E-4593-855C-982D8ED60B1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38D24385-6F55-456B-B7EC-052EB15484BE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7</a:t>
          </a:r>
          <a:endParaRPr lang="ru-RU" sz="1400" b="1"/>
        </a:p>
      </dgm:t>
    </dgm:pt>
    <dgm:pt modelId="{C7C962E7-E305-485D-BC1D-CAA5BC48F48C}" type="parTrans" cxnId="{396FD1E6-9A93-4B64-97F6-9F9060B4B37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CC76EC7-DCE7-4966-BE22-DBF3DE61D086}" type="sibTrans" cxnId="{396FD1E6-9A93-4B64-97F6-9F9060B4B37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41580507-4738-4FA1-B913-0EF2C5BD5C89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8</a:t>
          </a:r>
          <a:endParaRPr lang="ru-RU" sz="1400" b="1"/>
        </a:p>
      </dgm:t>
    </dgm:pt>
    <dgm:pt modelId="{2EF1DCCE-3334-471A-98B3-0C2DB467A512}" type="parTrans" cxnId="{70532837-350F-4AB1-8C61-4FC67808020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355DBC4-957E-4958-AE2E-321B30F3CC81}" type="sibTrans" cxnId="{70532837-350F-4AB1-8C61-4FC67808020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506D03B-E307-4F25-9C61-C6FC059DEF09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9</a:t>
          </a:r>
          <a:endParaRPr lang="ru-RU" sz="1400" b="1"/>
        </a:p>
      </dgm:t>
    </dgm:pt>
    <dgm:pt modelId="{B001541B-A612-48BA-B25A-0A386119BEF0}" type="parTrans" cxnId="{F59D037C-56BF-4B1C-8212-4CDCDFCAC34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427234A-3F4D-4BBD-828E-49FFC45C1F67}" type="sibTrans" cxnId="{F59D037C-56BF-4B1C-8212-4CDCDFCAC34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61BF0D4-9091-4733-9F56-BFCE6D43E450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10</a:t>
          </a:r>
          <a:endParaRPr lang="ru-RU" sz="1400" b="1"/>
        </a:p>
      </dgm:t>
    </dgm:pt>
    <dgm:pt modelId="{96CCDF11-57EE-4CC6-8246-14BA5004BF75}" type="parTrans" cxnId="{6C1F018F-4AB8-4C8D-95AC-CF7D95B8A19B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7D3ED29-F62C-4143-8B41-098BD5E4DBB5}" type="sibTrans" cxnId="{6C1F018F-4AB8-4C8D-95AC-CF7D95B8A19B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940FAE3F-49F5-4210-9F50-6CDE2366237D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11</a:t>
          </a:r>
          <a:endParaRPr lang="ru-RU" sz="1400" b="1"/>
        </a:p>
      </dgm:t>
    </dgm:pt>
    <dgm:pt modelId="{2434F1F2-8497-476C-9DB6-547070A2013A}" type="parTrans" cxnId="{2BF8E13B-1483-47CA-B3BA-E87EA981A57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6ACE2D75-DB78-4634-80BF-4D4CAF791E91}" type="sibTrans" cxnId="{2BF8E13B-1483-47CA-B3BA-E87EA981A57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3DE47377-6E83-409B-A1F9-8F8F687E74BB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12</a:t>
          </a:r>
          <a:endParaRPr lang="ru-RU" sz="1400" b="1"/>
        </a:p>
      </dgm:t>
    </dgm:pt>
    <dgm:pt modelId="{6B7EE306-362C-4B91-A91C-D82B8F305A81}" type="parTrans" cxnId="{E9DA5339-0891-441C-A8D0-6893CCEA264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701D4594-284A-419D-B281-4FDD7B472FAA}" type="sibTrans" cxnId="{E9DA5339-0891-441C-A8D0-6893CCEA264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5BE65041-FD73-4156-907C-82E2151CD6A6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13</a:t>
          </a:r>
          <a:endParaRPr lang="ru-RU" sz="1400" b="1"/>
        </a:p>
      </dgm:t>
    </dgm:pt>
    <dgm:pt modelId="{8006E290-2BC5-4A26-ADFA-523250A372E8}" type="parTrans" cxnId="{86E18670-A9B1-40A3-A0F6-FBC646BA63D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EC4ABB1-E7BD-4A0D-BC49-C693424B8C30}" type="sibTrans" cxnId="{86E18670-A9B1-40A3-A0F6-FBC646BA63DC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724C51A-9F54-4E7E-8857-353458D4DF09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14</a:t>
          </a:r>
          <a:endParaRPr lang="ru-RU" sz="1400" b="1"/>
        </a:p>
      </dgm:t>
    </dgm:pt>
    <dgm:pt modelId="{C9A0FD7B-81DA-43B4-9D27-733D9EECA275}" type="parTrans" cxnId="{1C2DCB87-341A-4EDC-B984-853510BFD660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52D9082-167C-4D06-875D-0FE386F9AEDB}" type="sibTrans" cxnId="{1C2DCB87-341A-4EDC-B984-853510BFD660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994A4B4F-58EF-440E-B7B2-9EF13DBA5648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15</a:t>
          </a:r>
          <a:endParaRPr lang="ru-RU" sz="1400" b="1"/>
        </a:p>
      </dgm:t>
    </dgm:pt>
    <dgm:pt modelId="{A461FDA2-1DD9-4145-B570-50C67581FFD4}" type="parTrans" cxnId="{D8580AA3-60D3-4431-AC62-ABF7B9F07D0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98CF864-D9E4-49B4-9E67-7E029FC0236F}" type="sibTrans" cxnId="{D8580AA3-60D3-4431-AC62-ABF7B9F07D0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A8BE5580-510A-4806-86D0-184B30495495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16</a:t>
          </a:r>
          <a:endParaRPr lang="ru-RU" sz="1400" b="1"/>
        </a:p>
      </dgm:t>
    </dgm:pt>
    <dgm:pt modelId="{45E6FACD-AC13-4066-A114-25FAAE3A3FE8}" type="parTrans" cxnId="{B108270D-C15D-4EEE-BFB3-CBF35D7A613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D9E269A4-D0B8-4000-9470-604C1CC3861A}" type="sibTrans" cxnId="{B108270D-C15D-4EEE-BFB3-CBF35D7A613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3A375ED2-ABD3-412E-BD5E-57C24B226832}">
      <dgm:prSet phldrT="" custT="1"/>
      <dgm:spPr bwMode="auto"/>
      <dgm:t>
        <a:bodyPr/>
        <a:lstStyle/>
        <a:p>
          <a:pPr algn="ctr">
            <a:defRPr/>
          </a:pPr>
          <a:r>
            <a:rPr lang="ru-RU" sz="1400" b="1"/>
            <a:t>17</a:t>
          </a:r>
          <a:endParaRPr lang="ru-RU" sz="1400" b="1"/>
        </a:p>
      </dgm:t>
    </dgm:pt>
    <dgm:pt modelId="{D9070169-C08A-4144-BCEA-554214F25B44}" type="parTrans" cxnId="{D157E5C3-7496-4446-A4BB-8B488D5C001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39EA5495-D2AC-432B-870F-60CAC26A87D2}" type="sibTrans" cxnId="{D157E5C3-7496-4446-A4BB-8B488D5C001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2C3B604D-75CE-42B1-B872-8073536A88B6}">
      <dgm:prSet phldrT="" custT="1"/>
      <dgm:spPr bwMode="auto"/>
      <dgm:t>
        <a:bodyPr vert="horz" anchor="ctr"/>
        <a:lstStyle/>
        <a:p>
          <a:pPr marL="57150" indent="-57150" algn="ctr" defTabSz="4444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800" b="1"/>
            <a:t>п</a:t>
          </a:r>
          <a:r>
            <a:rPr lang="ru-RU" sz="800" b="1"/>
            <a:t>риобретение работникам средств индивидуальной защиты и смывающих средств на основании норм бесплатной выдачи СИЗ и смывающих средств, а также приобретение автоматизированных систем выдачи (вендингового  оборудования) и дозаторов для выдачи СИЗ и смывающих средств</a:t>
          </a:r>
          <a:endParaRPr lang="ru-RU" sz="1000" b="1"/>
        </a:p>
      </dgm:t>
    </dgm:pt>
    <dgm:pt modelId="{A6C27482-746F-40EA-BA67-2FADD3FC02F3}" type="parTrans" cxnId="{70670D5A-ABCD-40BA-A3E6-55509A9F900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18DCE09E-E894-4E2C-99A8-AE29FBF17291}" type="sibTrans" cxnId="{70670D5A-ABCD-40BA-A3E6-55509A9F900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E3DFB01D-3E8B-4DED-BCD2-772B73622293}">
      <dgm:prSet phldrT="" custT="1"/>
      <dgm:spPr bwMode="auto"/>
      <dgm:t>
        <a:bodyPr vert="horz" anchor="ctr"/>
        <a:lstStyle/>
        <a:p>
          <a:pPr marL="114300" indent="-114300" algn="ctr" defTabSz="5333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00" b="1"/>
            <a:t>санаторно-курортное лечение работников, занятых на работах с ВОПФ</a:t>
          </a:r>
          <a:r>
            <a:rPr lang="ru-RU" sz="1200" b="1" baseline="30000"/>
            <a:t>1</a:t>
          </a:r>
          <a:r>
            <a:rPr lang="ru-RU" sz="1200" b="1"/>
            <a:t>, с учетом оплаты туристического налога согласно Налоговому кодекса РФ</a:t>
          </a:r>
          <a:endParaRPr sz="1200" b="1"/>
        </a:p>
      </dgm:t>
    </dgm:pt>
    <dgm:pt modelId="{ACA93CCF-BFEE-444F-82A3-1E1D9DE56D24}" type="parTrans" cxnId="{DA8478F4-F95E-4DA5-BE56-116AEBDD07A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7FEC582E-578A-4C2F-860F-696CCC0F5B4C}" type="sibTrans" cxnId="{DA8478F4-F95E-4DA5-BE56-116AEBDD07A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5F70F4E8-714E-46D4-BAF7-395D6B41890E}">
      <dgm:prSet phldrT="" custT="1"/>
      <dgm:spPr bwMode="auto"/>
      <dgm:t>
        <a:bodyPr vert="horz" anchor="ctr"/>
        <a:lstStyle/>
        <a:p>
          <a:pPr marL="114300" indent="-114300" algn="ctr" defTabSz="5333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00" b="1"/>
            <a:t>проведение обязательных периодических медицинских осмотров (обследований) работников страхователя</a:t>
          </a:r>
          <a:endParaRPr lang="ru-RU" sz="1200" b="1"/>
        </a:p>
      </dgm:t>
    </dgm:pt>
    <dgm:pt modelId="{5BFC66C2-5C5B-439F-A548-01850C2A29C5}" type="parTrans" cxnId="{D5CEE2D2-A868-4A7C-A73F-A858F4DD30FB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6C35981C-A885-4490-A8A8-EAAB1BD01CAA}" type="sibTrans" cxnId="{D5CEE2D2-A868-4A7C-A73F-A858F4DD30FB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62D9E11C-0908-4EA2-8465-752CE44730EF}">
      <dgm:prSet phldrT="" custT="1"/>
      <dgm:spPr bwMode="auto"/>
      <dgm:t>
        <a:bodyPr/>
        <a:lstStyle/>
        <a:p>
          <a:pPr algn="ctr">
            <a:defRPr/>
          </a:pPr>
          <a:r>
            <a:rPr lang="ru-RU" sz="1200" b="1"/>
            <a:t>обеспечение лечебно-профилактическим питанием работников</a:t>
          </a:r>
          <a:endParaRPr lang="ru-RU" sz="1200" b="1"/>
        </a:p>
      </dgm:t>
    </dgm:pt>
    <dgm:pt modelId="{9420FECA-C184-4004-8950-9C2D38B4F62F}" type="parTrans" cxnId="{E2E1FB23-71D3-4896-967C-C02509B185F3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74A2D82-1A43-4D76-8BDA-5B250102BF8B}" type="sibTrans" cxnId="{E2E1FB23-71D3-4896-967C-C02509B185F3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9BF0F70D-E6A6-4A56-A517-3071902B1CAE}">
      <dgm:prSet phldrT="" custT="1"/>
      <dgm:spPr bwMode="auto"/>
      <dgm:t>
        <a:bodyPr vert="horz" anchor="ctr"/>
        <a:lstStyle/>
        <a:p>
          <a:pPr marL="57150" indent="-57150" algn="ctr" defTabSz="4444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800" b="1"/>
            <a:t>приобретение страхователями медицинских изделий для измерения артериального давления и пульса, количественного определения алкоголя в выдыхаемом воздухе, а также для определения наличия </a:t>
          </a:r>
          <a:r>
            <a:rPr lang="ru-RU" sz="800" b="1"/>
            <a:t>психоактивных</a:t>
          </a:r>
          <a:r>
            <a:rPr lang="ru-RU" sz="800" b="1"/>
            <a:t> веществ в моче,и оборудования, обеспечивающего автоматизированное дистанционное проведение </a:t>
          </a:r>
          <a:endParaRPr lang="ru-RU" sz="1000" b="1"/>
        </a:p>
      </dgm:t>
    </dgm:pt>
    <dgm:pt modelId="{66D52FED-A90C-4B4B-9991-3FFAE0796469}" type="parTrans" cxnId="{FC89E6F3-229B-4F20-B104-D21A31970A6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E881B977-402F-40B0-BC22-B815B520A2E3}" type="sibTrans" cxnId="{FC89E6F3-229B-4F20-B104-D21A31970A6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1B2FEECD-BEA6-4370-87B6-E0EFFBA2689C}">
      <dgm:prSet phldrT="" custT="1"/>
      <dgm:spPr bwMode="auto"/>
      <dgm:t>
        <a:bodyPr vert="horz" anchor="ctr"/>
        <a:lstStyle/>
        <a:p>
          <a:pPr marL="57150" indent="-57150" algn="just" defTabSz="4444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800" b="1"/>
            <a:t>приобретение страхователями, осуществляющими пассажирские и грузовые перевозки, приборов контроля за режимом труда и отдыха водителей (</a:t>
          </a:r>
          <a:r>
            <a:rPr lang="ru-RU" sz="800" b="1"/>
            <a:t>тахографов</a:t>
          </a:r>
          <a:r>
            <a:rPr lang="ru-RU" sz="800" b="1"/>
            <a:t>), а также программно-аппаратного шифровального (криптографического)</a:t>
          </a:r>
          <a:r>
            <a:rPr lang="ru-RU" sz="800" b="1"/>
            <a:t> средства</a:t>
          </a:r>
          <a:endParaRPr lang="ru-RU" sz="1000" b="1"/>
        </a:p>
      </dgm:t>
    </dgm:pt>
    <dgm:pt modelId="{FDA385A3-F00F-44D2-9E1D-06B94B2DD822}" type="parTrans" cxnId="{4762DF35-27E5-4BEF-9A33-83646E8EF69A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E15AF78F-9B4F-4DFE-8BEB-12614ED24E53}" type="sibTrans" cxnId="{4762DF35-27E5-4BEF-9A33-83646E8EF69A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D046516-9162-4F5D-BC36-DD15A5DF2328}">
      <dgm:prSet phldrT="" custT="1"/>
      <dgm:spPr bwMode="auto"/>
      <dgm:t>
        <a:bodyPr vert="horz" anchor="ctr"/>
        <a:lstStyle/>
        <a:p>
          <a:pPr marL="114300" indent="-114300" algn="ctr" defTabSz="5333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900" b="1"/>
            <a:t>приобретение страхователями аптечек для оказания работниками первой </a:t>
          </a:r>
          <a:r>
            <a:rPr lang="ru-RU" sz="900" b="1"/>
            <a:t>помощи пострадавшим с применением медицинских изделий и (или) комплектующих к ним медицинских изделий</a:t>
          </a:r>
          <a:endParaRPr lang="ru-RU" sz="1200" b="1"/>
        </a:p>
      </dgm:t>
    </dgm:pt>
    <dgm:pt modelId="{ADADE410-4921-4DD2-92E3-EAB9E5A59DED}" type="parTrans" cxnId="{4F7A6F3A-FABB-4E9F-9696-B18B03D21CC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ED879BA6-AD22-45A0-BF57-9841A1C020A5}" type="sibTrans" cxnId="{4F7A6F3A-FABB-4E9F-9696-B18B03D21CCD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BCA7460E-33F8-42CF-AA25-6DCAB4171575}">
      <dgm:prSet phldrT="" custT="1"/>
      <dgm:spPr bwMode="auto"/>
      <dgm:t>
        <a:bodyPr/>
        <a:lstStyle/>
        <a:p>
          <a:pPr algn="ctr">
            <a:defRPr/>
          </a:pPr>
          <a:r>
            <a:rPr lang="ru-RU" sz="750" b="1"/>
            <a:t>приобретение отдельных приборов, устройств, оборудования и (или) комплексов (систем) приборов, устройств, оборудования, непосредственно предназначенных для обеспечения безопасности работников и (или) контроля за безопасным ведением работ</a:t>
          </a:r>
          <a:endParaRPr lang="ru-RU" sz="750" b="1"/>
        </a:p>
      </dgm:t>
    </dgm:pt>
    <dgm:pt modelId="{7ABD9029-8F46-4411-88A0-C175234EC63B}" type="parTrans" cxnId="{353D263A-C19E-45D3-8092-056AAD14EFA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AC316610-DE29-411A-B38D-8BD7B42154D8}" type="sibTrans" cxnId="{353D263A-C19E-45D3-8092-056AAD14EFA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45C81F54-8A45-4F44-9163-ACC6A1F5B6F9}">
      <dgm:prSet phldrT="" custT="1"/>
      <dgm:spPr bwMode="auto"/>
      <dgm:t>
        <a:bodyPr vert="horz" anchor="ctr"/>
        <a:lstStyle/>
        <a:p>
          <a:pPr marL="57150" indent="-57150" algn="ctr" defTabSz="33337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750" b="1"/>
            <a:t>приобретение отдельных приборов, устройств, оборудования, в том числе компьютерных тренажеров ... программного обеспечения, видеофильмов и (или) комплексов (систем) приборов, устройств, оборудования, непосредственно обеспечивающих проведение обучения по вопросам безопасного ведения работ</a:t>
          </a:r>
          <a:endParaRPr lang="ru-RU" sz="750" b="1"/>
        </a:p>
      </dgm:t>
    </dgm:pt>
    <dgm:pt modelId="{36734857-5017-4691-A4E7-EF36B3A0ADB3}" type="parTrans" cxnId="{31296CCF-5A69-4CE5-84AF-5A919C897B2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79E4D9D5-5341-46C5-A855-1CA6E567C764}" type="sibTrans" cxnId="{31296CCF-5A69-4CE5-84AF-5A919C897B27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35B984A7-38F6-48F4-9A24-3F47FAC069E2}">
      <dgm:prSet phldrT="" custT="1"/>
      <dgm:spPr bwMode="auto"/>
      <dgm:t>
        <a:bodyPr vert="horz" anchor="ctr"/>
        <a:lstStyle/>
        <a:p>
          <a:pPr marL="114300" indent="-114300" algn="ctr" defTabSz="53339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900" b="1"/>
            <a:t>санаторно-курортное лечение работников не ранее чем за пять лет до достижения ими возраста, дающего право на назначение страховой пенсии по</a:t>
          </a:r>
          <a:r>
            <a:rPr lang="ru-RU" sz="900" b="1"/>
            <a:t> старости, с учетом оплаты туристическо</a:t>
          </a:r>
          <a:r>
            <a:rPr lang="ru-RU" sz="900" b="1"/>
            <a:t>го</a:t>
          </a:r>
          <a:r>
            <a:rPr lang="ru-RU" sz="900" b="1"/>
            <a:t> налога</a:t>
          </a:r>
          <a:endParaRPr sz="900" b="1"/>
        </a:p>
      </dgm:t>
    </dgm:pt>
    <dgm:pt modelId="{BC196D5C-1337-45BA-B6A3-1A30FFABCB07}" type="parTrans" cxnId="{0A65E5AA-837A-4A3F-A7D2-2C757CE75A6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87EC7E87-405A-45BE-AB1D-612FB94ACD52}" type="sibTrans" cxnId="{0A65E5AA-837A-4A3F-A7D2-2C757CE75A66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C051B865-1E3B-4933-83B7-9CD7C974194A}">
      <dgm:prSet phldrT="" custT="1"/>
      <dgm:spPr bwMode="auto"/>
      <dgm:t>
        <a:bodyPr vert="horz" anchor="ctr"/>
        <a:lstStyle/>
        <a:p>
          <a:pPr marL="57150" indent="-57150" algn="ctr" defTabSz="33337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750" b="1"/>
            <a:t>   приобретение отдельных приборов, устройств, оборудования и (или) комплексов (систем) приборов, устройств, оборудования, сервисов, систем, непосредственно предназначенных для мониторинга на рабочем месте состояния здоровья работников, занятых на работах с ВОПФ</a:t>
          </a:r>
          <a:r>
            <a:rPr lang="ru-RU" sz="750" b="1" baseline="30000"/>
            <a:t>1</a:t>
          </a:r>
          <a:r>
            <a:rPr lang="ru-RU" sz="750" b="1"/>
            <a:t>, а также приобретение приборов,оборудования для оснащения медицинского пункта</a:t>
          </a:r>
          <a:endParaRPr sz="750" b="1"/>
        </a:p>
      </dgm:t>
    </dgm:pt>
    <dgm:pt modelId="{0EC49059-B125-43BC-83A7-27AEB1B4F933}" type="parTrans" cxnId="{34631C67-5988-4EAC-9D29-DEE4BD0F19B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0071C61D-7881-4995-B82A-510B3E273F8B}" type="sibTrans" cxnId="{34631C67-5988-4EAC-9D29-DEE4BD0F19B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79E47EC9-803A-4336-ADE8-7EF4C82F4608}">
      <dgm:prSet phldrT="" custT="1"/>
      <dgm:spPr bwMode="auto"/>
      <dgm:t>
        <a:bodyPr/>
        <a:lstStyle/>
        <a:p>
          <a:pPr algn="ctr">
            <a:defRPr/>
          </a:pPr>
          <a:r>
            <a:rPr lang="ru-RU" sz="1150" b="1"/>
            <a:t>приобретение приборов, устройств, оборудования, обеспечивающих безопасное ведение горных работ</a:t>
          </a:r>
          <a:endParaRPr lang="ru-RU" sz="1150" b="1"/>
        </a:p>
      </dgm:t>
    </dgm:pt>
    <dgm:pt modelId="{F0709414-C6C1-43D1-828C-897F79F9703E}" type="parTrans" cxnId="{AF67E7AB-6CC9-48AD-B6B3-815D371EDEA8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EB8E8FB2-0F1D-4D0B-A6CA-AEE5B58F6F28}" type="sibTrans" cxnId="{AF67E7AB-6CC9-48AD-B6B3-815D371EDEA8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DECD1452-369A-418A-A68B-71439979BA7E}">
      <dgm:prSet phldrT="" custT="1"/>
      <dgm:spPr bwMode="auto"/>
      <dgm:t>
        <a:bodyPr/>
        <a:lstStyle/>
        <a:p>
          <a:pPr algn="ctr">
            <a:defRPr/>
          </a:pPr>
          <a:r>
            <a:rPr lang="ru-RU" sz="1150" b="1"/>
            <a:t>обеспечение бесплатной выдачи молока или других равноценных пищевых продуктов работникам, занятым на рабочих местах с вредными условиями труда</a:t>
          </a:r>
          <a:endParaRPr lang="ru-RU" sz="1150" b="1"/>
        </a:p>
      </dgm:t>
    </dgm:pt>
    <dgm:pt modelId="{E7258967-2A88-48EB-8F0F-61B54FC2D473}" type="parTrans" cxnId="{FA5F4E82-F57C-4008-B1EE-41FABF207A6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DD0FD02D-3F50-44C4-9F2B-40D2548A26BD}" type="sibTrans" cxnId="{FA5F4E82-F57C-4008-B1EE-41FABF207A69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5F591E29-330C-4A05-8B57-4B7A714E5430}">
      <dgm:prSet phldrT="" custT="1"/>
      <dgm:spPr bwMode="auto"/>
      <dgm:t>
        <a:bodyPr/>
        <a:lstStyle/>
        <a:p>
          <a:pPr algn="ctr">
            <a:defRPr/>
          </a:pPr>
          <a:r>
            <a:rPr lang="ru-RU" sz="1200" b="1"/>
            <a:t>проведение оценки профессиональных рисков</a:t>
          </a:r>
          <a:endParaRPr lang="ru-RU" sz="1200" b="1"/>
        </a:p>
      </dgm:t>
    </dgm:pt>
    <dgm:pt modelId="{A52C88A7-5472-435C-8061-2228F1F7E622}" type="parTrans" cxnId="{7C653DAF-3BB4-439A-B150-6C1DA034F87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F97ECECE-9F15-405C-8731-F516DFFF6914}" type="sibTrans" cxnId="{7C653DAF-3BB4-439A-B150-6C1DA034F871}">
      <dgm:prSet/>
      <dgm:spPr bwMode="auto"/>
      <dgm:t>
        <a:bodyPr/>
        <a:lstStyle/>
        <a:p>
          <a:pPr algn="ctr">
            <a:defRPr/>
          </a:pPr>
          <a:endParaRPr lang="ru-RU" sz="1400" b="1"/>
        </a:p>
      </dgm:t>
    </dgm:pt>
    <dgm:pt modelId="{FB081AC7-FA4E-4C6E-9AAF-26EFBB298BC5}" type="pres">
      <dgm:prSet presAssocID="{774A9E45-CA61-43C2-8AF2-21BDE3D489CB}" presName="linearFlow" presStyleCnt="0">
        <dgm:presLayoutVars>
          <dgm:dir val="norm"/>
          <dgm:animLvl val="lvl"/>
          <dgm:resizeHandles val="exact"/>
        </dgm:presLayoutVars>
      </dgm:prSet>
      <dgm:spPr bwMode="auto"/>
    </dgm:pt>
    <dgm:pt modelId="{FA2B1A84-B1AC-41E8-9130-36232FAE7847}" type="pres">
      <dgm:prSet presAssocID="{B297A542-0E36-411D-B663-B329A3E365AB}" presName="composite" presStyleCnt="0"/>
      <dgm:spPr bwMode="auto"/>
    </dgm:pt>
    <dgm:pt modelId="{66F0108E-63CA-4E87-9982-295E8B58CA5A}" type="pres">
      <dgm:prSet presAssocID="{B297A542-0E36-411D-B663-B329A3E365AB}" presName="parentText" presStyleLbl="alignNode1" presStyleIdx="0" presStyleCnt="17">
        <dgm:presLayoutVars>
          <dgm:chMax val="1"/>
          <dgm:bulletEnabled val="1"/>
        </dgm:presLayoutVars>
      </dgm:prSet>
      <dgm:spPr bwMode="auto"/>
    </dgm:pt>
    <dgm:pt modelId="{D64E59FC-712A-45F2-9A9A-5E737108CBD7}" type="pres">
      <dgm:prSet presAssocID="{B297A542-0E36-411D-B663-B329A3E365AB}" presName="descendantText" presStyleLbl="alignAcc1" presStyleIdx="0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8B531EF4-C080-485F-8312-3CA62A3409F6}" type="pres">
      <dgm:prSet presAssocID="{95FE3EB3-87AD-4EFD-9405-4DD501F73431}" presName="sp" presStyleCnt="0"/>
      <dgm:spPr bwMode="auto"/>
    </dgm:pt>
    <dgm:pt modelId="{46475B9D-42C8-4681-A721-A5B7EF1D1662}" type="pres">
      <dgm:prSet presAssocID="{8AF0BE78-7EF2-4E82-B9EA-3F640F0BB188}" presName="composite" presStyleCnt="0"/>
      <dgm:spPr bwMode="auto"/>
    </dgm:pt>
    <dgm:pt modelId="{88F863BB-0F3E-4D0C-86A5-F47D98C1B36F}" type="pres">
      <dgm:prSet presAssocID="{8AF0BE78-7EF2-4E82-B9EA-3F640F0BB188}" presName="parentText" presStyleLbl="alignNode1" presStyleIdx="1" presStyleCnt="17">
        <dgm:presLayoutVars>
          <dgm:chMax val="1"/>
          <dgm:bulletEnabled val="1"/>
        </dgm:presLayoutVars>
      </dgm:prSet>
      <dgm:spPr bwMode="auto"/>
    </dgm:pt>
    <dgm:pt modelId="{8FC0765C-56A1-4B5E-B535-4ABE4D333118}" type="pres">
      <dgm:prSet presAssocID="{8AF0BE78-7EF2-4E82-B9EA-3F640F0BB188}" presName="descendantText" presStyleLbl="alignAcc1" presStyleIdx="1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08EE040E-C9E7-46F7-9DA5-0BDEEECA074C}" type="pres">
      <dgm:prSet presAssocID="{297700AC-18B0-431B-B464-EA1953A8A714}" presName="sp" presStyleCnt="0"/>
      <dgm:spPr bwMode="auto"/>
    </dgm:pt>
    <dgm:pt modelId="{E98F499F-D081-40B7-81B0-8C2F2227E38A}" type="pres">
      <dgm:prSet presAssocID="{61D141C2-D0B6-4C3B-B5F7-8B3DA53D78D1}" presName="composite" presStyleCnt="0"/>
      <dgm:spPr bwMode="auto"/>
    </dgm:pt>
    <dgm:pt modelId="{D8AAEE94-0077-4A4D-AF03-056363E3D8A6}" type="pres">
      <dgm:prSet presAssocID="{61D141C2-D0B6-4C3B-B5F7-8B3DA53D78D1}" presName="parentText" presStyleLbl="alignNode1" presStyleIdx="2" presStyleCnt="17">
        <dgm:presLayoutVars>
          <dgm:chMax val="1"/>
          <dgm:bulletEnabled val="1"/>
        </dgm:presLayoutVars>
      </dgm:prSet>
      <dgm:spPr bwMode="auto"/>
    </dgm:pt>
    <dgm:pt modelId="{9F87097A-AC30-45B5-BB8B-8AB88F6D507D}" type="pres">
      <dgm:prSet presAssocID="{61D141C2-D0B6-4C3B-B5F7-8B3DA53D78D1}" presName="descendantText" presStyleLbl="alignAcc1" presStyleIdx="2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8E26156-6A5F-486A-BB68-FF2F170CEB0C}" type="pres">
      <dgm:prSet presAssocID="{BA75F7A4-AFAF-427A-BE66-56417B3A3A87}" presName="sp" presStyleCnt="0"/>
      <dgm:spPr bwMode="auto"/>
    </dgm:pt>
    <dgm:pt modelId="{89C6900A-67A6-4F93-8BF9-30715FC66AE4}" type="pres">
      <dgm:prSet presAssocID="{B04F9583-9E76-4F74-98A4-36AF274CBC9F}" presName="composite" presStyleCnt="0"/>
      <dgm:spPr bwMode="auto"/>
    </dgm:pt>
    <dgm:pt modelId="{589822DA-4413-41B7-A04F-BECD0E01AE0B}" type="pres">
      <dgm:prSet presAssocID="{B04F9583-9E76-4F74-98A4-36AF274CBC9F}" presName="parentText" presStyleLbl="alignNode1" presStyleIdx="3" presStyleCnt="17">
        <dgm:presLayoutVars>
          <dgm:chMax val="1"/>
          <dgm:bulletEnabled val="1"/>
        </dgm:presLayoutVars>
      </dgm:prSet>
      <dgm:spPr bwMode="auto"/>
    </dgm:pt>
    <dgm:pt modelId="{53B24D0B-A2F8-406F-95A3-DE15B155B78F}" type="pres">
      <dgm:prSet presAssocID="{B04F9583-9E76-4F74-98A4-36AF274CBC9F}" presName="descendantText" presStyleLbl="alignAcc1" presStyleIdx="3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E7989BBA-4B18-4334-A3F7-A70FCC562956}" type="pres">
      <dgm:prSet presAssocID="{F4750FFA-0B0C-4259-AD24-29DAB997A642}" presName="sp" presStyleCnt="0"/>
      <dgm:spPr bwMode="auto"/>
    </dgm:pt>
    <dgm:pt modelId="{F38D345D-1F0D-41C9-839D-7B7D6B36E722}" type="pres">
      <dgm:prSet presAssocID="{036A269B-5653-4705-B8DD-2D49657CC65D}" presName="composite" presStyleCnt="0"/>
      <dgm:spPr bwMode="auto"/>
    </dgm:pt>
    <dgm:pt modelId="{12EC0B1F-C61B-4F85-9345-42BB0C6637DF}" type="pres">
      <dgm:prSet presAssocID="{036A269B-5653-4705-B8DD-2D49657CC65D}" presName="parentText" presStyleLbl="alignNode1" presStyleIdx="4" presStyleCnt="17">
        <dgm:presLayoutVars>
          <dgm:chMax val="1"/>
          <dgm:bulletEnabled val="1"/>
        </dgm:presLayoutVars>
      </dgm:prSet>
      <dgm:spPr bwMode="auto"/>
    </dgm:pt>
    <dgm:pt modelId="{9E108E4C-8036-4AC8-B125-713AE158DE56}" type="pres">
      <dgm:prSet presAssocID="{036A269B-5653-4705-B8DD-2D49657CC65D}" presName="descendantText" presStyleLbl="alignAcc1" presStyleIdx="4" presStyleCnt="17">
        <dgm:presLayoutVars>
          <dgm:bulletEnabled val="1"/>
        </dgm:presLayoutVars>
      </dgm:prSet>
      <dgm:spPr bwMode="auto"/>
    </dgm:pt>
    <dgm:pt modelId="{293ED7E6-2233-4146-B9D0-57530CE9353B}" type="pres">
      <dgm:prSet presAssocID="{B55CA8D2-28A8-4418-BBDC-3B83E7DA12BF}" presName="sp" presStyleCnt="0"/>
      <dgm:spPr bwMode="auto"/>
    </dgm:pt>
    <dgm:pt modelId="{0398BF25-3E3A-4843-BA66-A813E09F98BA}" type="pres">
      <dgm:prSet presAssocID="{9C0C190A-4401-405F-90DD-2676C0CE190F}" presName="composite" presStyleCnt="0"/>
      <dgm:spPr bwMode="auto"/>
    </dgm:pt>
    <dgm:pt modelId="{C3D61F79-C039-4C54-A091-D2DFCAB4AC9E}" type="pres">
      <dgm:prSet presAssocID="{9C0C190A-4401-405F-90DD-2676C0CE190F}" presName="parentText" presStyleLbl="alignNode1" presStyleIdx="5" presStyleCnt="17">
        <dgm:presLayoutVars>
          <dgm:chMax val="1"/>
          <dgm:bulletEnabled val="1"/>
        </dgm:presLayoutVars>
      </dgm:prSet>
      <dgm:spPr bwMode="auto"/>
    </dgm:pt>
    <dgm:pt modelId="{8DAB2D26-41ED-4900-A735-8F4DD3F6BBEF}" type="pres">
      <dgm:prSet presAssocID="{9C0C190A-4401-405F-90DD-2676C0CE190F}" presName="descendantText" presStyleLbl="alignAcc1" presStyleIdx="5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F748DBD2-AD1A-44F6-ADC9-D9534B7A7939}" type="pres">
      <dgm:prSet presAssocID="{DF661A19-ADFD-41BB-9166-A204CCEAAB68}" presName="sp" presStyleCnt="0"/>
      <dgm:spPr bwMode="auto"/>
    </dgm:pt>
    <dgm:pt modelId="{EBC83D15-BE96-4A64-A2BE-2F3B26B40AAF}" type="pres">
      <dgm:prSet presAssocID="{38D24385-6F55-456B-B7EC-052EB15484BE}" presName="composite" presStyleCnt="0"/>
      <dgm:spPr bwMode="auto"/>
    </dgm:pt>
    <dgm:pt modelId="{959E05C2-B9B3-4F44-B75A-5816948738D8}" type="pres">
      <dgm:prSet presAssocID="{38D24385-6F55-456B-B7EC-052EB15484BE}" presName="parentText" presStyleLbl="alignNode1" presStyleIdx="6" presStyleCnt="17">
        <dgm:presLayoutVars>
          <dgm:chMax val="1"/>
          <dgm:bulletEnabled val="1"/>
        </dgm:presLayoutVars>
      </dgm:prSet>
      <dgm:spPr bwMode="auto"/>
    </dgm:pt>
    <dgm:pt modelId="{EF35731F-2614-4151-8A51-2399CF6254E4}" type="pres">
      <dgm:prSet presAssocID="{38D24385-6F55-456B-B7EC-052EB15484BE}" presName="descendantText" presStyleLbl="alignAcc1" presStyleIdx="6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6EDA2EE3-FCFF-4676-A9A7-3B20783BA379}" type="pres">
      <dgm:prSet presAssocID="{8CC76EC7-DCE7-4966-BE22-DBF3DE61D086}" presName="sp" presStyleCnt="0"/>
      <dgm:spPr bwMode="auto"/>
    </dgm:pt>
    <dgm:pt modelId="{BDFE0064-3C32-48A0-8B7E-D3E0CEFFC493}" type="pres">
      <dgm:prSet presAssocID="{41580507-4738-4FA1-B913-0EF2C5BD5C89}" presName="composite" presStyleCnt="0"/>
      <dgm:spPr bwMode="auto"/>
    </dgm:pt>
    <dgm:pt modelId="{837487AD-C71C-497F-873C-504551031678}" type="pres">
      <dgm:prSet presAssocID="{41580507-4738-4FA1-B913-0EF2C5BD5C89}" presName="parentText" presStyleLbl="alignNode1" presStyleIdx="7" presStyleCnt="17">
        <dgm:presLayoutVars>
          <dgm:chMax val="1"/>
          <dgm:bulletEnabled val="1"/>
        </dgm:presLayoutVars>
      </dgm:prSet>
      <dgm:spPr bwMode="auto"/>
    </dgm:pt>
    <dgm:pt modelId="{1EA5C233-D582-49AB-9345-7167211F83DC}" type="pres">
      <dgm:prSet presAssocID="{41580507-4738-4FA1-B913-0EF2C5BD5C89}" presName="descendantText" presStyleLbl="alignAcc1" presStyleIdx="7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DEECF50E-A695-4095-B7B7-19B12A3998E0}" type="pres">
      <dgm:prSet presAssocID="{B355DBC4-957E-4958-AE2E-321B30F3CC81}" presName="sp" presStyleCnt="0"/>
      <dgm:spPr bwMode="auto"/>
    </dgm:pt>
    <dgm:pt modelId="{986B22A7-AB05-4E03-A91C-C705C01606EC}" type="pres">
      <dgm:prSet presAssocID="{C506D03B-E307-4F25-9C61-C6FC059DEF09}" presName="composite" presStyleCnt="0"/>
      <dgm:spPr bwMode="auto"/>
    </dgm:pt>
    <dgm:pt modelId="{4E5BD4A5-8648-4EDF-ABE2-609E4C5B66CE}" type="pres">
      <dgm:prSet presAssocID="{C506D03B-E307-4F25-9C61-C6FC059DEF09}" presName="parentText" presStyleLbl="alignNode1" presStyleIdx="8" presStyleCnt="17">
        <dgm:presLayoutVars>
          <dgm:chMax val="1"/>
          <dgm:bulletEnabled val="1"/>
        </dgm:presLayoutVars>
      </dgm:prSet>
      <dgm:spPr bwMode="auto"/>
    </dgm:pt>
    <dgm:pt modelId="{7008DB17-5DC1-4698-AFDD-49D7BA757E80}" type="pres">
      <dgm:prSet presAssocID="{C506D03B-E307-4F25-9C61-C6FC059DEF09}" presName="descendantText" presStyleLbl="alignAcc1" presStyleIdx="8" presStyleCnt="17">
        <dgm:presLayoutVars>
          <dgm:bulletEnabled val="1"/>
        </dgm:presLayoutVars>
      </dgm:prSet>
      <dgm:spPr bwMode="auto"/>
    </dgm:pt>
    <dgm:pt modelId="{647F1839-4A10-4CD3-A68F-C6E1D03728BB}" type="pres">
      <dgm:prSet presAssocID="{C427234A-3F4D-4BBD-828E-49FFC45C1F67}" presName="sp" presStyleCnt="0"/>
      <dgm:spPr bwMode="auto"/>
    </dgm:pt>
    <dgm:pt modelId="{E4136892-042C-4866-8B4F-2DA13BF5A687}" type="pres">
      <dgm:prSet presAssocID="{C61BF0D4-9091-4733-9F56-BFCE6D43E450}" presName="composite" presStyleCnt="0"/>
      <dgm:spPr bwMode="auto"/>
    </dgm:pt>
    <dgm:pt modelId="{FF6EDC37-B85A-4E10-A005-ED1934F8DFC1}" type="pres">
      <dgm:prSet presAssocID="{C61BF0D4-9091-4733-9F56-BFCE6D43E450}" presName="parentText" presStyleLbl="alignNode1" presStyleIdx="9" presStyleCnt="17">
        <dgm:presLayoutVars>
          <dgm:chMax val="1"/>
          <dgm:bulletEnabled val="1"/>
        </dgm:presLayoutVars>
      </dgm:prSet>
      <dgm:spPr bwMode="auto"/>
    </dgm:pt>
    <dgm:pt modelId="{9169A1CD-29F0-465B-BFF7-BFB2BDCB7D1E}" type="pres">
      <dgm:prSet presAssocID="{C61BF0D4-9091-4733-9F56-BFCE6D43E450}" presName="descendantText" presStyleLbl="alignAcc1" presStyleIdx="9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009CB82-ADD5-407D-93A9-64733999DF33}" type="pres">
      <dgm:prSet presAssocID="{87D3ED29-F62C-4143-8B41-098BD5E4DBB5}" presName="sp" presStyleCnt="0"/>
      <dgm:spPr bwMode="auto"/>
    </dgm:pt>
    <dgm:pt modelId="{83C3C5F2-ACB1-4796-A955-05CDCE8EB743}" type="pres">
      <dgm:prSet presAssocID="{940FAE3F-49F5-4210-9F50-6CDE2366237D}" presName="composite" presStyleCnt="0"/>
      <dgm:spPr bwMode="auto"/>
    </dgm:pt>
    <dgm:pt modelId="{61B3048E-7A54-447D-8D52-1C96DFAAE1CF}" type="pres">
      <dgm:prSet presAssocID="{940FAE3F-49F5-4210-9F50-6CDE2366237D}" presName="parentText" presStyleLbl="alignNode1" presStyleIdx="10" presStyleCnt="17">
        <dgm:presLayoutVars>
          <dgm:chMax val="1"/>
          <dgm:bulletEnabled val="1"/>
        </dgm:presLayoutVars>
      </dgm:prSet>
      <dgm:spPr bwMode="auto"/>
    </dgm:pt>
    <dgm:pt modelId="{FF7D2464-3F64-448E-8792-0B6391096CDB}" type="pres">
      <dgm:prSet presAssocID="{940FAE3F-49F5-4210-9F50-6CDE2366237D}" presName="descendantText" presStyleLbl="alignAcc1" presStyleIdx="10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A598946A-5F66-444D-B88E-FDC90BA25451}" type="pres">
      <dgm:prSet presAssocID="{6ACE2D75-DB78-4634-80BF-4D4CAF791E91}" presName="sp" presStyleCnt="0"/>
      <dgm:spPr bwMode="auto"/>
    </dgm:pt>
    <dgm:pt modelId="{8123ADF5-6C12-4645-98CF-17271595A576}" type="pres">
      <dgm:prSet presAssocID="{3DE47377-6E83-409B-A1F9-8F8F687E74BB}" presName="composite" presStyleCnt="0"/>
      <dgm:spPr bwMode="auto"/>
    </dgm:pt>
    <dgm:pt modelId="{551E43D0-5574-42E8-ADBA-DB887D5AFA79}" type="pres">
      <dgm:prSet presAssocID="{3DE47377-6E83-409B-A1F9-8F8F687E74BB}" presName="parentText" presStyleLbl="alignNode1" presStyleIdx="11" presStyleCnt="17">
        <dgm:presLayoutVars>
          <dgm:chMax val="1"/>
          <dgm:bulletEnabled val="1"/>
        </dgm:presLayoutVars>
      </dgm:prSet>
      <dgm:spPr bwMode="auto"/>
    </dgm:pt>
    <dgm:pt modelId="{540787B5-7695-46ED-B488-3F295DC07E52}" type="pres">
      <dgm:prSet presAssocID="{3DE47377-6E83-409B-A1F9-8F8F687E74BB}" presName="descendantText" presStyleLbl="alignAcc1" presStyleIdx="11" presStyleCnt="17">
        <dgm:presLayoutVars>
          <dgm:bulletEnabled val="1"/>
        </dgm:presLayoutVars>
      </dgm:prSet>
      <dgm:spPr bwMode="auto"/>
    </dgm:pt>
    <dgm:pt modelId="{B80C8699-CD65-4264-9897-AED4F3929B13}" type="pres">
      <dgm:prSet presAssocID="{701D4594-284A-419D-B281-4FDD7B472FAA}" presName="sp" presStyleCnt="0"/>
      <dgm:spPr bwMode="auto"/>
    </dgm:pt>
    <dgm:pt modelId="{932EDD40-FD0A-4615-883A-CF423F1232A2}" type="pres">
      <dgm:prSet presAssocID="{5BE65041-FD73-4156-907C-82E2151CD6A6}" presName="composite" presStyleCnt="0"/>
      <dgm:spPr bwMode="auto"/>
    </dgm:pt>
    <dgm:pt modelId="{EE01A4F5-FD22-4075-8B5C-564F682C26BB}" type="pres">
      <dgm:prSet presAssocID="{5BE65041-FD73-4156-907C-82E2151CD6A6}" presName="parentText" presStyleLbl="alignNode1" presStyleIdx="12" presStyleCnt="17">
        <dgm:presLayoutVars>
          <dgm:chMax val="1"/>
          <dgm:bulletEnabled val="1"/>
        </dgm:presLayoutVars>
      </dgm:prSet>
      <dgm:spPr bwMode="auto"/>
    </dgm:pt>
    <dgm:pt modelId="{084BDC90-7252-4ACB-B7D6-16253087C10A}" type="pres">
      <dgm:prSet presAssocID="{5BE65041-FD73-4156-907C-82E2151CD6A6}" presName="descendantText" presStyleLbl="alignAcc1" presStyleIdx="12" presStyleCnt="17">
        <dgm:presLayoutVars>
          <dgm:bulletEnabled val="1"/>
        </dgm:presLayoutVars>
      </dgm:prSet>
      <dgm:spPr bwMode="auto"/>
    </dgm:pt>
    <dgm:pt modelId="{328F95AA-3A80-4FF2-9019-DF135C93E2AF}" type="pres">
      <dgm:prSet presAssocID="{BEC4ABB1-E7BD-4A0D-BC49-C693424B8C30}" presName="sp" presStyleCnt="0"/>
      <dgm:spPr bwMode="auto"/>
    </dgm:pt>
    <dgm:pt modelId="{5E3335B2-5350-4F25-973A-128232F9D83F}" type="pres">
      <dgm:prSet presAssocID="{8724C51A-9F54-4E7E-8857-353458D4DF09}" presName="composite" presStyleCnt="0"/>
      <dgm:spPr bwMode="auto"/>
    </dgm:pt>
    <dgm:pt modelId="{02A78BF5-1A1A-4DF7-B6E2-90387FD1A3DA}" type="pres">
      <dgm:prSet presAssocID="{8724C51A-9F54-4E7E-8857-353458D4DF09}" presName="parentText" presStyleLbl="alignNode1" presStyleIdx="13" presStyleCnt="17">
        <dgm:presLayoutVars>
          <dgm:chMax val="1"/>
          <dgm:bulletEnabled val="1"/>
        </dgm:presLayoutVars>
      </dgm:prSet>
      <dgm:spPr bwMode="auto"/>
    </dgm:pt>
    <dgm:pt modelId="{2CAC0B35-7F15-4ECD-BBD6-8149159A7496}" type="pres">
      <dgm:prSet presAssocID="{8724C51A-9F54-4E7E-8857-353458D4DF09}" presName="descendantText" presStyleLbl="alignAcc1" presStyleIdx="13" presStyleCnt="17">
        <dgm:presLayoutVars>
          <dgm:bulletEnabled val="1"/>
        </dgm:presLayoutVars>
      </dgm:prSet>
      <dgm:spPr bwMode="auto"/>
    </dgm:pt>
    <dgm:pt modelId="{90CA8BD8-858F-4808-8BDE-54C97F558428}" type="pres">
      <dgm:prSet presAssocID="{C52D9082-167C-4D06-875D-0FE386F9AEDB}" presName="sp" presStyleCnt="0"/>
      <dgm:spPr bwMode="auto"/>
    </dgm:pt>
    <dgm:pt modelId="{15EFD98E-CB28-4248-862A-13F6DE9BB82B}" type="pres">
      <dgm:prSet presAssocID="{994A4B4F-58EF-440E-B7B2-9EF13DBA5648}" presName="composite" presStyleCnt="0"/>
      <dgm:spPr bwMode="auto"/>
    </dgm:pt>
    <dgm:pt modelId="{0709C8F9-2634-4CAB-819C-9DCCCBFF8521}" type="pres">
      <dgm:prSet presAssocID="{994A4B4F-58EF-440E-B7B2-9EF13DBA5648}" presName="parentText" presStyleLbl="alignNode1" presStyleIdx="14" presStyleCnt="17">
        <dgm:presLayoutVars>
          <dgm:chMax val="1"/>
          <dgm:bulletEnabled val="1"/>
        </dgm:presLayoutVars>
      </dgm:prSet>
      <dgm:spPr bwMode="auto"/>
    </dgm:pt>
    <dgm:pt modelId="{1D2DCF6C-FB69-4223-9D18-CA51928DD632}" type="pres">
      <dgm:prSet presAssocID="{994A4B4F-58EF-440E-B7B2-9EF13DBA5648}" presName="descendantText" presStyleLbl="alignAcc1" presStyleIdx="14" presStyleCnt="17">
        <dgm:presLayoutVars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FB944475-FF87-49F6-A4DD-7186714B2479}" type="pres">
      <dgm:prSet presAssocID="{C98CF864-D9E4-49B4-9E67-7E029FC0236F}" presName="sp" presStyleCnt="0"/>
      <dgm:spPr bwMode="auto"/>
    </dgm:pt>
    <dgm:pt modelId="{234DD03A-1A86-44B1-84EC-B7B7C4476AE6}" type="pres">
      <dgm:prSet presAssocID="{A8BE5580-510A-4806-86D0-184B30495495}" presName="composite" presStyleCnt="0"/>
      <dgm:spPr bwMode="auto"/>
    </dgm:pt>
    <dgm:pt modelId="{9F0CE750-8473-4271-8424-85C88D8CCE59}" type="pres">
      <dgm:prSet presAssocID="{A8BE5580-510A-4806-86D0-184B30495495}" presName="parentText" presStyleLbl="alignNode1" presStyleIdx="15" presStyleCnt="17">
        <dgm:presLayoutVars>
          <dgm:chMax val="1"/>
          <dgm:bulletEnabled val="1"/>
        </dgm:presLayoutVars>
      </dgm:prSet>
      <dgm:spPr bwMode="auto"/>
    </dgm:pt>
    <dgm:pt modelId="{E32477CC-EC84-4703-BEF3-8604729CF3CB}" type="pres">
      <dgm:prSet presAssocID="{A8BE5580-510A-4806-86D0-184B30495495}" presName="descendantText" presStyleLbl="alignAcc1" presStyleIdx="15" presStyleCnt="17">
        <dgm:presLayoutVars>
          <dgm:bulletEnabled val="1"/>
        </dgm:presLayoutVars>
      </dgm:prSet>
      <dgm:spPr bwMode="auto"/>
    </dgm:pt>
    <dgm:pt modelId="{0860F70A-84AC-4817-9893-F41BD6352551}" type="pres">
      <dgm:prSet presAssocID="{D9E269A4-D0B8-4000-9470-604C1CC3861A}" presName="sp" presStyleCnt="0"/>
      <dgm:spPr bwMode="auto"/>
    </dgm:pt>
    <dgm:pt modelId="{3FE7048F-9358-424B-8ED3-10368503F3DD}" type="pres">
      <dgm:prSet presAssocID="{3A375ED2-ABD3-412E-BD5E-57C24B226832}" presName="composite" presStyleCnt="0"/>
      <dgm:spPr bwMode="auto"/>
    </dgm:pt>
    <dgm:pt modelId="{B171537B-1D84-42FB-BC86-38104F52B7D4}" type="pres">
      <dgm:prSet presAssocID="{3A375ED2-ABD3-412E-BD5E-57C24B226832}" presName="parentText" presStyleLbl="alignNode1" presStyleIdx="16" presStyleCnt="17">
        <dgm:presLayoutVars>
          <dgm:chMax val="1"/>
          <dgm:bulletEnabled val="1"/>
        </dgm:presLayoutVars>
      </dgm:prSet>
      <dgm:spPr bwMode="auto"/>
    </dgm:pt>
    <dgm:pt modelId="{5ECB4D15-4025-43BE-9503-B98E0E8D68F0}" type="pres">
      <dgm:prSet presAssocID="{3A375ED2-ABD3-412E-BD5E-57C24B226832}" presName="descendantText" presStyleLbl="alignAcc1" presStyleIdx="16" presStyleCnt="17">
        <dgm:presLayoutVars>
          <dgm:bulletEnabled val="1"/>
        </dgm:presLayoutVars>
      </dgm:prSet>
      <dgm:spPr bwMode="auto"/>
    </dgm:pt>
  </dgm:ptLst>
  <dgm:cxnLst>
    <dgm:cxn modelId="{695EE8D5-6B60-488A-9195-2894563C1459}" srcId="{774A9E45-CA61-43C2-8AF2-21BDE3D489CB}" destId="{B04F9583-9E76-4F74-98A4-36AF274CBC9F}" srcOrd="3" destOrd="0" parTransId="{B647A5D7-9D66-41DE-BDDF-682F469C41C2}" sibTransId="{F4750FFA-0B0C-4259-AD24-29DAB997A642}"/>
    <dgm:cxn modelId="{367CCD6D-C034-4148-9D58-1A7F8EDA527D}" type="presOf" srcId="{AC39D645-211C-410B-903D-D37DF792C6AB}" destId="{9F87097A-AC30-45B5-BB8B-8AB88F6D507D}" srcOrd="0" destOrd="0" presId="urn:microsoft.com/office/officeart/2005/8/layout/chevron2"/>
    <dgm:cxn modelId="{E9DA5339-0891-441C-A8D0-6893CCEA2647}" srcId="{774A9E45-CA61-43C2-8AF2-21BDE3D489CB}" destId="{3DE47377-6E83-409B-A1F9-8F8F687E74BB}" srcOrd="11" destOrd="0" parTransId="{6B7EE306-362C-4B91-A91C-D82B8F305A81}" sibTransId="{701D4594-284A-419D-B281-4FDD7B472FAA}"/>
    <dgm:cxn modelId="{70532837-350F-4AB1-8C61-4FC678080207}" srcId="{774A9E45-CA61-43C2-8AF2-21BDE3D489CB}" destId="{41580507-4738-4FA1-B913-0EF2C5BD5C89}" srcOrd="7" destOrd="0" parTransId="{2EF1DCCE-3334-471A-98B3-0C2DB467A512}" sibTransId="{B355DBC4-957E-4958-AE2E-321B30F3CC81}"/>
    <dgm:cxn modelId="{FA5F4E82-F57C-4008-B1EE-41FABF207A69}" srcId="{A8BE5580-510A-4806-86D0-184B30495495}" destId="{DECD1452-369A-418A-A68B-71439979BA7E}" srcOrd="0" destOrd="0" parTransId="{E7258967-2A88-48EB-8F0F-61B54FC2D473}" sibTransId="{DD0FD02D-3F50-44C4-9F2B-40D2548A26BD}"/>
    <dgm:cxn modelId="{4F7A6F3A-FABB-4E9F-9696-B18B03D21CCD}" srcId="{C61BF0D4-9091-4733-9F56-BFCE6D43E450}" destId="{8D046516-9162-4F5D-BC36-DD15A5DF2328}" srcOrd="0" destOrd="0" parTransId="{ADADE410-4921-4DD2-92E3-EAB9E5A59DED}" sibTransId="{ED879BA6-AD22-45A0-BF57-9841A1C020A5}"/>
    <dgm:cxn modelId="{E2E1FB23-71D3-4896-967C-C02509B185F3}" srcId="{38D24385-6F55-456B-B7EC-052EB15484BE}" destId="{62D9E11C-0908-4EA2-8465-752CE44730EF}" srcOrd="0" destOrd="0" parTransId="{9420FECA-C184-4004-8950-9C2D38B4F62F}" sibTransId="{C74A2D82-1A43-4D76-8BDA-5B250102BF8B}"/>
    <dgm:cxn modelId="{4F9D6C99-6018-4A18-AA54-59D6DC73C451}" type="presOf" srcId="{8D046516-9162-4F5D-BC36-DD15A5DF2328}" destId="{9169A1CD-29F0-465B-BFF7-BFB2BDCB7D1E}" srcOrd="0" destOrd="0" presId="urn:microsoft.com/office/officeart/2005/8/layout/chevron2"/>
    <dgm:cxn modelId="{A8D7E78F-6FF5-40FD-8C24-5F9845950960}" srcId="{774A9E45-CA61-43C2-8AF2-21BDE3D489CB}" destId="{B297A542-0E36-411D-B663-B329A3E365AB}" srcOrd="0" destOrd="0" parTransId="{74DCE539-3C6E-49D1-BF01-02F77FA8C5F4}" sibTransId="{95FE3EB3-87AD-4EFD-9405-4DD501F73431}"/>
    <dgm:cxn modelId="{A89BF20E-E955-4008-8E00-B8E7DCC78C77}" type="presOf" srcId="{994A4B4F-58EF-440E-B7B2-9EF13DBA5648}" destId="{0709C8F9-2634-4CAB-819C-9DCCCBFF8521}" srcOrd="0" destOrd="0" presId="urn:microsoft.com/office/officeart/2005/8/layout/chevron2"/>
    <dgm:cxn modelId="{3B40E206-536F-4465-AC13-44BDA16D899F}" type="presOf" srcId="{8724C51A-9F54-4E7E-8857-353458D4DF09}" destId="{02A78BF5-1A1A-4DF7-B6E2-90387FD1A3DA}" srcOrd="0" destOrd="0" presId="urn:microsoft.com/office/officeart/2005/8/layout/chevron2"/>
    <dgm:cxn modelId="{AC3518E5-A4F0-4015-B89B-17B02E55D887}" type="presOf" srcId="{C61BF0D4-9091-4733-9F56-BFCE6D43E450}" destId="{FF6EDC37-B85A-4E10-A005-ED1934F8DFC1}" srcOrd="0" destOrd="0" presId="urn:microsoft.com/office/officeart/2005/8/layout/chevron2"/>
    <dgm:cxn modelId="{47F19B3F-02C5-4050-8496-32101A887E81}" srcId="{774A9E45-CA61-43C2-8AF2-21BDE3D489CB}" destId="{8AF0BE78-7EF2-4E82-B9EA-3F640F0BB188}" srcOrd="1" destOrd="0" parTransId="{A35B8A64-8AED-40F9-ADC8-9B901A32313B}" sibTransId="{297700AC-18B0-431B-B464-EA1953A8A714}"/>
    <dgm:cxn modelId="{21090985-6B8E-4593-855C-982D8ED60B11}" srcId="{774A9E45-CA61-43C2-8AF2-21BDE3D489CB}" destId="{9C0C190A-4401-405F-90DD-2676C0CE190F}" srcOrd="5" destOrd="0" parTransId="{1E625BE7-289B-4591-803E-AC499685F3E0}" sibTransId="{DF661A19-ADFD-41BB-9166-A204CCEAAB68}"/>
    <dgm:cxn modelId="{59AB0BDE-29EC-42A8-B6FF-35C64CD35F4B}" type="presOf" srcId="{9C0C190A-4401-405F-90DD-2676C0CE190F}" destId="{C3D61F79-C039-4C54-A091-D2DFCAB4AC9E}" srcOrd="0" destOrd="0" presId="urn:microsoft.com/office/officeart/2005/8/layout/chevron2"/>
    <dgm:cxn modelId="{31296CCF-5A69-4CE5-84AF-5A919C897B27}" srcId="{3DE47377-6E83-409B-A1F9-8F8F687E74BB}" destId="{45C81F54-8A45-4F44-9163-ACC6A1F5B6F9}" srcOrd="0" destOrd="0" parTransId="{36734857-5017-4691-A4E7-EF36B3A0ADB3}" sibTransId="{79E4D9D5-5341-46C5-A855-1CA6E567C764}"/>
    <dgm:cxn modelId="{F66AD67D-E474-4287-A840-A78E4CD1D4C7}" srcId="{774A9E45-CA61-43C2-8AF2-21BDE3D489CB}" destId="{61D141C2-D0B6-4C3B-B5F7-8B3DA53D78D1}" srcOrd="2" destOrd="0" parTransId="{5C96F14D-3287-4483-AACE-4666E3343344}" sibTransId="{BA75F7A4-AFAF-427A-BE66-56417B3A3A87}"/>
    <dgm:cxn modelId="{BA23170D-2601-4842-B183-E3E1963F6F29}" srcId="{B297A542-0E36-411D-B663-B329A3E365AB}" destId="{52A00053-223B-4B35-9BD5-6BCCC48E318F}" srcOrd="0" destOrd="0" parTransId="{A4A7E91E-7D27-440F-91B8-9D172BC8685A}" sibTransId="{407AE505-CB1B-41F0-8898-24807D943E9C}"/>
    <dgm:cxn modelId="{120BCCB4-E499-4C52-8A5E-377521193A57}" type="presOf" srcId="{A4E8C122-D0B9-47A5-A362-C6F57CB9041D}" destId="{8FC0765C-56A1-4B5E-B535-4ABE4D333118}" srcOrd="0" destOrd="0" presId="urn:microsoft.com/office/officeart/2005/8/layout/chevron2"/>
    <dgm:cxn modelId="{2F7F69B2-8368-4C01-B7EA-A2DEE9284E98}" type="presOf" srcId="{9BF0F70D-E6A6-4A56-A517-3071902B1CAE}" destId="{1EA5C233-D582-49AB-9345-7167211F83DC}" srcOrd="0" destOrd="0" presId="urn:microsoft.com/office/officeart/2005/8/layout/chevron2"/>
    <dgm:cxn modelId="{6C1F018F-4AB8-4C8D-95AC-CF7D95B8A19B}" srcId="{774A9E45-CA61-43C2-8AF2-21BDE3D489CB}" destId="{C61BF0D4-9091-4733-9F56-BFCE6D43E450}" srcOrd="9" destOrd="0" parTransId="{96CCDF11-57EE-4CC6-8246-14BA5004BF75}" sibTransId="{87D3ED29-F62C-4143-8B41-098BD5E4DBB5}"/>
    <dgm:cxn modelId="{86E18670-A9B1-40A3-A0F6-FBC646BA63DC}" srcId="{774A9E45-CA61-43C2-8AF2-21BDE3D489CB}" destId="{5BE65041-FD73-4156-907C-82E2151CD6A6}" srcOrd="12" destOrd="0" parTransId="{8006E290-2BC5-4A26-ADFA-523250A372E8}" sibTransId="{BEC4ABB1-E7BD-4A0D-BC49-C693424B8C30}"/>
    <dgm:cxn modelId="{81D90C61-7157-4ABD-9AB1-AFB22DC60169}" type="presOf" srcId="{3A375ED2-ABD3-412E-BD5E-57C24B226832}" destId="{B171537B-1D84-42FB-BC86-38104F52B7D4}" srcOrd="0" destOrd="0" presId="urn:microsoft.com/office/officeart/2005/8/layout/chevron2"/>
    <dgm:cxn modelId="{4DD43421-C448-468C-B590-DD31469A7FDA}" type="presOf" srcId="{774A9E45-CA61-43C2-8AF2-21BDE3D489CB}" destId="{FB081AC7-FA4E-4C6E-9AAF-26EFBB298BC5}" srcOrd="0" destOrd="0" presId="urn:microsoft.com/office/officeart/2005/8/layout/chevron2"/>
    <dgm:cxn modelId="{0114F2CC-B870-48F7-8D05-05A1F4D12724}" type="presOf" srcId="{45C81F54-8A45-4F44-9163-ACC6A1F5B6F9}" destId="{540787B5-7695-46ED-B488-3F295DC07E52}" srcOrd="0" destOrd="0" presId="urn:microsoft.com/office/officeart/2005/8/layout/chevron2"/>
    <dgm:cxn modelId="{6D8D7EB9-F95F-4EF8-B3F9-5C0A00BB2F34}" type="presOf" srcId="{B04F9583-9E76-4F74-98A4-36AF274CBC9F}" destId="{589822DA-4413-41B7-A04F-BECD0E01AE0B}" srcOrd="0" destOrd="0" presId="urn:microsoft.com/office/officeart/2005/8/layout/chevron2"/>
    <dgm:cxn modelId="{353D263A-C19E-45D3-8092-056AAD14EFA7}" srcId="{940FAE3F-49F5-4210-9F50-6CDE2366237D}" destId="{BCA7460E-33F8-42CF-AA25-6DCAB4171575}" srcOrd="0" destOrd="0" parTransId="{7ABD9029-8F46-4411-88A0-C175234EC63B}" sibTransId="{AC316610-DE29-411A-B38D-8BD7B42154D8}"/>
    <dgm:cxn modelId="{C3AD247D-FC64-4A5E-9787-3AC048CA8652}" type="presOf" srcId="{036A269B-5653-4705-B8DD-2D49657CC65D}" destId="{12EC0B1F-C61B-4F85-9345-42BB0C6637DF}" srcOrd="0" destOrd="0" presId="urn:microsoft.com/office/officeart/2005/8/layout/chevron2"/>
    <dgm:cxn modelId="{D157E5C3-7496-4446-A4BB-8B488D5C0016}" srcId="{774A9E45-CA61-43C2-8AF2-21BDE3D489CB}" destId="{3A375ED2-ABD3-412E-BD5E-57C24B226832}" srcOrd="16" destOrd="0" parTransId="{D9070169-C08A-4144-BCEA-554214F25B44}" sibTransId="{39EA5495-D2AC-432B-870F-60CAC26A87D2}"/>
    <dgm:cxn modelId="{7C653DAF-3BB4-439A-B150-6C1DA034F871}" srcId="{3A375ED2-ABD3-412E-BD5E-57C24B226832}" destId="{5F591E29-330C-4A05-8B57-4B7A714E5430}" srcOrd="0" destOrd="0" parTransId="{A52C88A7-5472-435C-8061-2228F1F7E622}" sibTransId="{F97ECECE-9F15-405C-8731-F516DFFF6914}"/>
    <dgm:cxn modelId="{A34389EC-D9F9-42BC-A9EE-AF33A4AEEB4D}" type="presOf" srcId="{C506D03B-E307-4F25-9C61-C6FC059DEF09}" destId="{4E5BD4A5-8648-4EDF-ABE2-609E4C5B66CE}" srcOrd="0" destOrd="0" presId="urn:microsoft.com/office/officeart/2005/8/layout/chevron2"/>
    <dgm:cxn modelId="{B967A33F-8029-4FD1-BA0B-55AFBCC1B5A2}" type="presOf" srcId="{E3DFB01D-3E8B-4DED-BCD2-772B73622293}" destId="{9E108E4C-8036-4AC8-B125-713AE158DE56}" srcOrd="0" destOrd="0" presId="urn:microsoft.com/office/officeart/2005/8/layout/chevron2"/>
    <dgm:cxn modelId="{B3BCD037-6070-4A7E-8EBE-2E6AC8087D70}" type="presOf" srcId="{38D24385-6F55-456B-B7EC-052EB15484BE}" destId="{959E05C2-B9B3-4F44-B75A-5816948738D8}" srcOrd="0" destOrd="0" presId="urn:microsoft.com/office/officeart/2005/8/layout/chevron2"/>
    <dgm:cxn modelId="{4762DF35-27E5-4BEF-9A33-83646E8EF69A}" srcId="{C506D03B-E307-4F25-9C61-C6FC059DEF09}" destId="{1B2FEECD-BEA6-4370-87B6-E0EFFBA2689C}" srcOrd="0" destOrd="0" parTransId="{FDA385A3-F00F-44D2-9E1D-06B94B2DD822}" sibTransId="{E15AF78F-9B4F-4DFE-8BEB-12614ED24E53}"/>
    <dgm:cxn modelId="{45B70AAB-1849-40BB-AAA9-0E33449CB30D}" type="presOf" srcId="{940FAE3F-49F5-4210-9F50-6CDE2366237D}" destId="{61B3048E-7A54-447D-8D52-1C96DFAAE1CF}" srcOrd="0" destOrd="0" presId="urn:microsoft.com/office/officeart/2005/8/layout/chevron2"/>
    <dgm:cxn modelId="{B108270D-C15D-4EEE-BFB3-CBF35D7A6137}" srcId="{774A9E45-CA61-43C2-8AF2-21BDE3D489CB}" destId="{A8BE5580-510A-4806-86D0-184B30495495}" srcOrd="15" destOrd="0" parTransId="{45E6FACD-AC13-4066-A114-25FAAE3A3FE8}" sibTransId="{D9E269A4-D0B8-4000-9470-604C1CC3861A}"/>
    <dgm:cxn modelId="{D5CEE2D2-A868-4A7C-A73F-A858F4DD30FB}" srcId="{9C0C190A-4401-405F-90DD-2676C0CE190F}" destId="{5F70F4E8-714E-46D4-BAF7-395D6B41890E}" srcOrd="0" destOrd="0" parTransId="{5BFC66C2-5C5B-439F-A548-01850C2A29C5}" sibTransId="{6C35981C-A885-4490-A8A8-EAAB1BD01CAA}"/>
    <dgm:cxn modelId="{AF67E7AB-6CC9-48AD-B6B3-815D371EDEA8}" srcId="{994A4B4F-58EF-440E-B7B2-9EF13DBA5648}" destId="{79E47EC9-803A-4336-ADE8-7EF4C82F4608}" srcOrd="0" destOrd="0" parTransId="{F0709414-C6C1-43D1-828C-897F79F9703E}" sibTransId="{EB8E8FB2-0F1D-4D0B-A6CA-AEE5B58F6F28}"/>
    <dgm:cxn modelId="{40E52DB5-3991-4814-86EB-AA13CDAD418A}" type="presOf" srcId="{3DE47377-6E83-409B-A1F9-8F8F687E74BB}" destId="{551E43D0-5574-42E8-ADBA-DB887D5AFA79}" srcOrd="0" destOrd="0" presId="urn:microsoft.com/office/officeart/2005/8/layout/chevron2"/>
    <dgm:cxn modelId="{4FCDCB7B-85BB-4AF8-AB02-700AAE067525}" type="presOf" srcId="{BCA7460E-33F8-42CF-AA25-6DCAB4171575}" destId="{FF7D2464-3F64-448E-8792-0B6391096CDB}" srcOrd="0" destOrd="0" presId="urn:microsoft.com/office/officeart/2005/8/layout/chevron2"/>
    <dgm:cxn modelId="{ACE3F3D1-55C4-46AD-ABCE-68B84949E774}" type="presOf" srcId="{A8BE5580-510A-4806-86D0-184B30495495}" destId="{9F0CE750-8473-4271-8424-85C88D8CCE59}" srcOrd="0" destOrd="0" presId="urn:microsoft.com/office/officeart/2005/8/layout/chevron2"/>
    <dgm:cxn modelId="{1C2DCB87-341A-4EDC-B984-853510BFD660}" srcId="{774A9E45-CA61-43C2-8AF2-21BDE3D489CB}" destId="{8724C51A-9F54-4E7E-8857-353458D4DF09}" srcOrd="13" destOrd="0" parTransId="{C9A0FD7B-81DA-43B4-9D27-733D9EECA275}" sibTransId="{C52D9082-167C-4D06-875D-0FE386F9AEDB}"/>
    <dgm:cxn modelId="{D8580AA3-60D3-4431-AC62-ABF7B9F07D06}" srcId="{774A9E45-CA61-43C2-8AF2-21BDE3D489CB}" destId="{994A4B4F-58EF-440E-B7B2-9EF13DBA5648}" srcOrd="14" destOrd="0" parTransId="{A461FDA2-1DD9-4145-B570-50C67581FFD4}" sibTransId="{C98CF864-D9E4-49B4-9E67-7E029FC0236F}"/>
    <dgm:cxn modelId="{396FD1E6-9A93-4B64-97F6-9F9060B4B37D}" srcId="{774A9E45-CA61-43C2-8AF2-21BDE3D489CB}" destId="{38D24385-6F55-456B-B7EC-052EB15484BE}" srcOrd="6" destOrd="0" parTransId="{C7C962E7-E305-485D-BC1D-CAA5BC48F48C}" sibTransId="{8CC76EC7-DCE7-4966-BE22-DBF3DE61D086}"/>
    <dgm:cxn modelId="{9240427C-0779-4E97-AE8A-8BEBA06C9758}" type="presOf" srcId="{52A00053-223B-4B35-9BD5-6BCCC48E318F}" destId="{D64E59FC-712A-45F2-9A9A-5E737108CBD7}" srcOrd="0" destOrd="0" presId="urn:microsoft.com/office/officeart/2005/8/layout/chevron2"/>
    <dgm:cxn modelId="{0A65E5AA-837A-4A3F-A7D2-2C757CE75A66}" srcId="{5BE65041-FD73-4156-907C-82E2151CD6A6}" destId="{35B984A7-38F6-48F4-9A24-3F47FAC069E2}" srcOrd="0" destOrd="0" parTransId="{BC196D5C-1337-45BA-B6A3-1A30FFABCB07}" sibTransId="{87EC7E87-405A-45BE-AB1D-612FB94ACD52}"/>
    <dgm:cxn modelId="{EB4554E1-3915-4AA0-BCE1-E2557A32B486}" type="presOf" srcId="{41580507-4738-4FA1-B913-0EF2C5BD5C89}" destId="{837487AD-C71C-497F-873C-504551031678}" srcOrd="0" destOrd="0" presId="urn:microsoft.com/office/officeart/2005/8/layout/chevron2"/>
    <dgm:cxn modelId="{E33D45B1-4E51-4EA0-865B-49922137DDCC}" srcId="{8AF0BE78-7EF2-4E82-B9EA-3F640F0BB188}" destId="{A4E8C122-D0B9-47A5-A362-C6F57CB9041D}" srcOrd="0" destOrd="0" parTransId="{17567402-433B-4758-8AFB-B30BC49885EF}" sibTransId="{265D4772-F2BC-4645-B069-7A6F0CD8F214}"/>
    <dgm:cxn modelId="{8BB09A8E-F1C7-49DD-8A1C-B105008A6923}" type="presOf" srcId="{79E47EC9-803A-4336-ADE8-7EF4C82F4608}" destId="{1D2DCF6C-FB69-4223-9D18-CA51928DD632}" srcOrd="0" destOrd="0" presId="urn:microsoft.com/office/officeart/2005/8/layout/chevron2"/>
    <dgm:cxn modelId="{683781F4-18EA-4D68-9C3B-D07FF348E659}" type="presOf" srcId="{1B2FEECD-BEA6-4370-87B6-E0EFFBA2689C}" destId="{7008DB17-5DC1-4698-AFDD-49D7BA757E80}" srcOrd="0" destOrd="0" presId="urn:microsoft.com/office/officeart/2005/8/layout/chevron2"/>
    <dgm:cxn modelId="{43FED508-AADC-458C-BD3B-64E3FF4FF960}" type="presOf" srcId="{DECD1452-369A-418A-A68B-71439979BA7E}" destId="{E32477CC-EC84-4703-BEF3-8604729CF3CB}" srcOrd="0" destOrd="0" presId="urn:microsoft.com/office/officeart/2005/8/layout/chevron2"/>
    <dgm:cxn modelId="{F59D037C-56BF-4B1C-8212-4CDCDFCAC34D}" srcId="{774A9E45-CA61-43C2-8AF2-21BDE3D489CB}" destId="{C506D03B-E307-4F25-9C61-C6FC059DEF09}" srcOrd="8" destOrd="0" parTransId="{B001541B-A612-48BA-B25A-0A386119BEF0}" sibTransId="{C427234A-3F4D-4BBD-828E-49FFC45C1F67}"/>
    <dgm:cxn modelId="{E68445AE-1E53-40E3-AC38-62FEA0916EFD}" type="presOf" srcId="{5BE65041-FD73-4156-907C-82E2151CD6A6}" destId="{EE01A4F5-FD22-4075-8B5C-564F682C26BB}" srcOrd="0" destOrd="0" presId="urn:microsoft.com/office/officeart/2005/8/layout/chevron2"/>
    <dgm:cxn modelId="{BFC2F9D6-EC1F-403D-AD47-67A88A1B24A2}" srcId="{774A9E45-CA61-43C2-8AF2-21BDE3D489CB}" destId="{036A269B-5653-4705-B8DD-2D49657CC65D}" srcOrd="4" destOrd="0" parTransId="{FB59B8E6-67A5-4671-8929-4D2C62A607C5}" sibTransId="{B55CA8D2-28A8-4418-BBDC-3B83E7DA12BF}"/>
    <dgm:cxn modelId="{70670D5A-ABCD-40BA-A3E6-55509A9F9006}" srcId="{B04F9583-9E76-4F74-98A4-36AF274CBC9F}" destId="{2C3B604D-75CE-42B1-B872-8073536A88B6}" srcOrd="0" destOrd="0" parTransId="{A6C27482-746F-40EA-BA67-2FADD3FC02F3}" sibTransId="{18DCE09E-E894-4E2C-99A8-AE29FBF17291}"/>
    <dgm:cxn modelId="{DEC13B45-23B0-4BC4-8F87-FB0B8D24FA30}" type="presOf" srcId="{35B984A7-38F6-48F4-9A24-3F47FAC069E2}" destId="{084BDC90-7252-4ACB-B7D6-16253087C10A}" srcOrd="0" destOrd="0" presId="urn:microsoft.com/office/officeart/2005/8/layout/chevron2"/>
    <dgm:cxn modelId="{34631C67-5988-4EAC-9D29-DEE4BD0F19B1}" srcId="{8724C51A-9F54-4E7E-8857-353458D4DF09}" destId="{C051B865-1E3B-4933-83B7-9CD7C974194A}" srcOrd="0" destOrd="0" parTransId="{0EC49059-B125-43BC-83A7-27AEB1B4F933}" sibTransId="{0071C61D-7881-4995-B82A-510B3E273F8B}"/>
    <dgm:cxn modelId="{DA469181-7EC1-4E12-832E-1EEE484B5E51}" type="presOf" srcId="{8AF0BE78-7EF2-4E82-B9EA-3F640F0BB188}" destId="{88F863BB-0F3E-4D0C-86A5-F47D98C1B36F}" srcOrd="0" destOrd="0" presId="urn:microsoft.com/office/officeart/2005/8/layout/chevron2"/>
    <dgm:cxn modelId="{F41D0AAB-E41C-4BDA-89F3-3782A4C1CC5A}" type="presOf" srcId="{B297A542-0E36-411D-B663-B329A3E365AB}" destId="{66F0108E-63CA-4E87-9982-295E8B58CA5A}" srcOrd="0" destOrd="0" presId="urn:microsoft.com/office/officeart/2005/8/layout/chevron2"/>
    <dgm:cxn modelId="{FC89E6F3-229B-4F20-B104-D21A31970A61}" srcId="{41580507-4738-4FA1-B913-0EF2C5BD5C89}" destId="{9BF0F70D-E6A6-4A56-A517-3071902B1CAE}" srcOrd="0" destOrd="0" parTransId="{66D52FED-A90C-4B4B-9991-3FFAE0796469}" sibTransId="{E881B977-402F-40B0-BC22-B815B520A2E3}"/>
    <dgm:cxn modelId="{27CE3CAB-455B-491D-8F12-F62FE4805BEA}" type="presOf" srcId="{5F591E29-330C-4A05-8B57-4B7A714E5430}" destId="{5ECB4D15-4025-43BE-9503-B98E0E8D68F0}" srcOrd="0" destOrd="0" presId="urn:microsoft.com/office/officeart/2005/8/layout/chevron2"/>
    <dgm:cxn modelId="{213DEF8D-3EB7-4DEA-A758-0981640012E1}" type="presOf" srcId="{61D141C2-D0B6-4C3B-B5F7-8B3DA53D78D1}" destId="{D8AAEE94-0077-4A4D-AF03-056363E3D8A6}" srcOrd="0" destOrd="0" presId="urn:microsoft.com/office/officeart/2005/8/layout/chevron2"/>
    <dgm:cxn modelId="{DE8809A0-5424-4608-AD7A-10EB280FE6EE}" type="presOf" srcId="{2C3B604D-75CE-42B1-B872-8073536A88B6}" destId="{53B24D0B-A2F8-406F-95A3-DE15B155B78F}" srcOrd="0" destOrd="0" presId="urn:microsoft.com/office/officeart/2005/8/layout/chevron2"/>
    <dgm:cxn modelId="{62E93DA8-E6C6-495B-9E22-375FA7A07B4B}" type="presOf" srcId="{5F70F4E8-714E-46D4-BAF7-395D6B41890E}" destId="{8DAB2D26-41ED-4900-A735-8F4DD3F6BBEF}" srcOrd="0" destOrd="0" presId="urn:microsoft.com/office/officeart/2005/8/layout/chevron2"/>
    <dgm:cxn modelId="{2BF8E13B-1483-47CA-B3BA-E87EA981A571}" srcId="{774A9E45-CA61-43C2-8AF2-21BDE3D489CB}" destId="{940FAE3F-49F5-4210-9F50-6CDE2366237D}" srcOrd="10" destOrd="0" parTransId="{2434F1F2-8497-476C-9DB6-547070A2013A}" sibTransId="{6ACE2D75-DB78-4634-80BF-4D4CAF791E91}"/>
    <dgm:cxn modelId="{E6D8FEF0-3458-4429-AC9C-51CB83247C35}" type="presOf" srcId="{62D9E11C-0908-4EA2-8465-752CE44730EF}" destId="{EF35731F-2614-4151-8A51-2399CF6254E4}" srcOrd="0" destOrd="0" presId="urn:microsoft.com/office/officeart/2005/8/layout/chevron2"/>
    <dgm:cxn modelId="{6E49252A-2F99-4924-8BE5-08964F706313}" type="presOf" srcId="{C051B865-1E3B-4933-83B7-9CD7C974194A}" destId="{2CAC0B35-7F15-4ECD-BBD6-8149159A7496}" srcOrd="0" destOrd="0" presId="urn:microsoft.com/office/officeart/2005/8/layout/chevron2"/>
    <dgm:cxn modelId="{3D7D846A-D66B-4B1C-9ECA-83280A287CBC}" srcId="{61D141C2-D0B6-4C3B-B5F7-8B3DA53D78D1}" destId="{AC39D645-211C-410B-903D-D37DF792C6AB}" srcOrd="0" destOrd="0" parTransId="{4377B77D-7C46-4DFA-8154-EFE47E3A420C}" sibTransId="{FB48E4B9-021D-4ACD-8E2C-205694521334}"/>
    <dgm:cxn modelId="{DA8478F4-F95E-4DA5-BE56-116AEBDD07A6}" srcId="{036A269B-5653-4705-B8DD-2D49657CC65D}" destId="{E3DFB01D-3E8B-4DED-BCD2-772B73622293}" srcOrd="0" destOrd="0" parTransId="{ACA93CCF-BFEE-444F-82A3-1E1D9DE56D24}" sibTransId="{7FEC582E-578A-4C2F-860F-696CCC0F5B4C}"/>
    <dgm:cxn modelId="{610EEFCE-2C9A-4AC4-958B-ACF4570DF22A}" type="presParOf" srcId="{FB081AC7-FA4E-4C6E-9AAF-26EFBB298BC5}" destId="{FA2B1A84-B1AC-41E8-9130-36232FAE7847}" srcOrd="0" destOrd="0" presId="urn:microsoft.com/office/officeart/2005/8/layout/chevron2"/>
    <dgm:cxn modelId="{9C9B77B1-FAD2-4F84-80A1-2434EF67E544}" type="presParOf" srcId="{FA2B1A84-B1AC-41E8-9130-36232FAE7847}" destId="{66F0108E-63CA-4E87-9982-295E8B58CA5A}" srcOrd="0" destOrd="0" presId="urn:microsoft.com/office/officeart/2005/8/layout/chevron2"/>
    <dgm:cxn modelId="{1BAB2D49-07C3-4926-BEC1-D4676F7A1D8B}" type="presParOf" srcId="{FA2B1A84-B1AC-41E8-9130-36232FAE7847}" destId="{D64E59FC-712A-45F2-9A9A-5E737108CBD7}" srcOrd="1" destOrd="0" presId="urn:microsoft.com/office/officeart/2005/8/layout/chevron2"/>
    <dgm:cxn modelId="{15A265BF-71DC-49E7-AC08-8A1AA49B8052}" type="presParOf" srcId="{FB081AC7-FA4E-4C6E-9AAF-26EFBB298BC5}" destId="{8B531EF4-C080-485F-8312-3CA62A3409F6}" srcOrd="1" destOrd="0" presId="urn:microsoft.com/office/officeart/2005/8/layout/chevron2"/>
    <dgm:cxn modelId="{6DA9730C-9C3C-44C7-A487-114EFE0ECDA1}" type="presParOf" srcId="{FB081AC7-FA4E-4C6E-9AAF-26EFBB298BC5}" destId="{46475B9D-42C8-4681-A721-A5B7EF1D1662}" srcOrd="2" destOrd="0" presId="urn:microsoft.com/office/officeart/2005/8/layout/chevron2"/>
    <dgm:cxn modelId="{1E3F3377-9A52-4C3B-8D6A-569101D8727D}" type="presParOf" srcId="{46475B9D-42C8-4681-A721-A5B7EF1D1662}" destId="{88F863BB-0F3E-4D0C-86A5-F47D98C1B36F}" srcOrd="0" destOrd="0" presId="urn:microsoft.com/office/officeart/2005/8/layout/chevron2"/>
    <dgm:cxn modelId="{7348FA77-63FD-4827-BC89-8922060D95FD}" type="presParOf" srcId="{46475B9D-42C8-4681-A721-A5B7EF1D1662}" destId="{8FC0765C-56A1-4B5E-B535-4ABE4D333118}" srcOrd="1" destOrd="0" presId="urn:microsoft.com/office/officeart/2005/8/layout/chevron2"/>
    <dgm:cxn modelId="{7464C1D5-972F-40EE-A3CB-354C216D22C9}" type="presParOf" srcId="{FB081AC7-FA4E-4C6E-9AAF-26EFBB298BC5}" destId="{08EE040E-C9E7-46F7-9DA5-0BDEEECA074C}" srcOrd="3" destOrd="0" presId="urn:microsoft.com/office/officeart/2005/8/layout/chevron2"/>
    <dgm:cxn modelId="{DCF9364F-9FCA-4DDB-BCB5-8DDCBBCF0D8D}" type="presParOf" srcId="{FB081AC7-FA4E-4C6E-9AAF-26EFBB298BC5}" destId="{E98F499F-D081-40B7-81B0-8C2F2227E38A}" srcOrd="4" destOrd="0" presId="urn:microsoft.com/office/officeart/2005/8/layout/chevron2"/>
    <dgm:cxn modelId="{70EE56CA-E666-4342-873C-2B9C201BC142}" type="presParOf" srcId="{E98F499F-D081-40B7-81B0-8C2F2227E38A}" destId="{D8AAEE94-0077-4A4D-AF03-056363E3D8A6}" srcOrd="0" destOrd="0" presId="urn:microsoft.com/office/officeart/2005/8/layout/chevron2"/>
    <dgm:cxn modelId="{9F058A9D-DCD9-4252-BD71-CA6D956A68F2}" type="presParOf" srcId="{E98F499F-D081-40B7-81B0-8C2F2227E38A}" destId="{9F87097A-AC30-45B5-BB8B-8AB88F6D507D}" srcOrd="1" destOrd="0" presId="urn:microsoft.com/office/officeart/2005/8/layout/chevron2"/>
    <dgm:cxn modelId="{C195252D-B842-4805-8175-87615EEB18A7}" type="presParOf" srcId="{FB081AC7-FA4E-4C6E-9AAF-26EFBB298BC5}" destId="{C8E26156-6A5F-486A-BB68-FF2F170CEB0C}" srcOrd="5" destOrd="0" presId="urn:microsoft.com/office/officeart/2005/8/layout/chevron2"/>
    <dgm:cxn modelId="{D5D8DD45-6356-4AF2-94A6-A47A3DDD3589}" type="presParOf" srcId="{FB081AC7-FA4E-4C6E-9AAF-26EFBB298BC5}" destId="{89C6900A-67A6-4F93-8BF9-30715FC66AE4}" srcOrd="6" destOrd="0" presId="urn:microsoft.com/office/officeart/2005/8/layout/chevron2"/>
    <dgm:cxn modelId="{905062AB-D10D-4729-A6F6-5ECD50BB621B}" type="presParOf" srcId="{89C6900A-67A6-4F93-8BF9-30715FC66AE4}" destId="{589822DA-4413-41B7-A04F-BECD0E01AE0B}" srcOrd="0" destOrd="0" presId="urn:microsoft.com/office/officeart/2005/8/layout/chevron2"/>
    <dgm:cxn modelId="{A2287248-E790-44D6-A877-AFA1C52B9E3C}" type="presParOf" srcId="{89C6900A-67A6-4F93-8BF9-30715FC66AE4}" destId="{53B24D0B-A2F8-406F-95A3-DE15B155B78F}" srcOrd="1" destOrd="0" presId="urn:microsoft.com/office/officeart/2005/8/layout/chevron2"/>
    <dgm:cxn modelId="{CCB953C9-BE57-4AAB-9ADB-DA6CAF6991DD}" type="presParOf" srcId="{FB081AC7-FA4E-4C6E-9AAF-26EFBB298BC5}" destId="{E7989BBA-4B18-4334-A3F7-A70FCC562956}" srcOrd="7" destOrd="0" presId="urn:microsoft.com/office/officeart/2005/8/layout/chevron2"/>
    <dgm:cxn modelId="{FD82975D-E269-4EF8-85FF-EB148545714D}" type="presParOf" srcId="{FB081AC7-FA4E-4C6E-9AAF-26EFBB298BC5}" destId="{F38D345D-1F0D-41C9-839D-7B7D6B36E722}" srcOrd="8" destOrd="0" presId="urn:microsoft.com/office/officeart/2005/8/layout/chevron2"/>
    <dgm:cxn modelId="{6A1ADA4A-5556-4117-AE16-DD11A1A3EB15}" type="presParOf" srcId="{F38D345D-1F0D-41C9-839D-7B7D6B36E722}" destId="{12EC0B1F-C61B-4F85-9345-42BB0C6637DF}" srcOrd="0" destOrd="0" presId="urn:microsoft.com/office/officeart/2005/8/layout/chevron2"/>
    <dgm:cxn modelId="{6C0E7410-4D61-4CE8-B679-0C069DBBB399}" type="presParOf" srcId="{F38D345D-1F0D-41C9-839D-7B7D6B36E722}" destId="{9E108E4C-8036-4AC8-B125-713AE158DE56}" srcOrd="1" destOrd="0" presId="urn:microsoft.com/office/officeart/2005/8/layout/chevron2"/>
    <dgm:cxn modelId="{46C775F7-B0C3-4EE8-B711-70B250C597DB}" type="presParOf" srcId="{FB081AC7-FA4E-4C6E-9AAF-26EFBB298BC5}" destId="{293ED7E6-2233-4146-B9D0-57530CE9353B}" srcOrd="9" destOrd="0" presId="urn:microsoft.com/office/officeart/2005/8/layout/chevron2"/>
    <dgm:cxn modelId="{8C3DC64B-6720-4D60-B55E-CFE117812E11}" type="presParOf" srcId="{FB081AC7-FA4E-4C6E-9AAF-26EFBB298BC5}" destId="{0398BF25-3E3A-4843-BA66-A813E09F98BA}" srcOrd="10" destOrd="0" presId="urn:microsoft.com/office/officeart/2005/8/layout/chevron2"/>
    <dgm:cxn modelId="{90EE8E7E-2DB3-454D-8306-00CA951AAA10}" type="presParOf" srcId="{0398BF25-3E3A-4843-BA66-A813E09F98BA}" destId="{C3D61F79-C039-4C54-A091-D2DFCAB4AC9E}" srcOrd="0" destOrd="0" presId="urn:microsoft.com/office/officeart/2005/8/layout/chevron2"/>
    <dgm:cxn modelId="{3E90F996-15D4-404A-817E-6A965BF4EF3C}" type="presParOf" srcId="{0398BF25-3E3A-4843-BA66-A813E09F98BA}" destId="{8DAB2D26-41ED-4900-A735-8F4DD3F6BBEF}" srcOrd="1" destOrd="0" presId="urn:microsoft.com/office/officeart/2005/8/layout/chevron2"/>
    <dgm:cxn modelId="{A5E1BAF8-D0F2-49EC-8F22-825DB68A5F21}" type="presParOf" srcId="{FB081AC7-FA4E-4C6E-9AAF-26EFBB298BC5}" destId="{F748DBD2-AD1A-44F6-ADC9-D9534B7A7939}" srcOrd="11" destOrd="0" presId="urn:microsoft.com/office/officeart/2005/8/layout/chevron2"/>
    <dgm:cxn modelId="{AA2F0503-063D-4661-AEDC-C91CDFAF82D3}" type="presParOf" srcId="{FB081AC7-FA4E-4C6E-9AAF-26EFBB298BC5}" destId="{EBC83D15-BE96-4A64-A2BE-2F3B26B40AAF}" srcOrd="12" destOrd="0" presId="urn:microsoft.com/office/officeart/2005/8/layout/chevron2"/>
    <dgm:cxn modelId="{B8CB500A-E419-4A1C-9C00-01A83EC9216C}" type="presParOf" srcId="{EBC83D15-BE96-4A64-A2BE-2F3B26B40AAF}" destId="{959E05C2-B9B3-4F44-B75A-5816948738D8}" srcOrd="0" destOrd="0" presId="urn:microsoft.com/office/officeart/2005/8/layout/chevron2"/>
    <dgm:cxn modelId="{75373556-E863-44F0-BE95-46893BCE3796}" type="presParOf" srcId="{EBC83D15-BE96-4A64-A2BE-2F3B26B40AAF}" destId="{EF35731F-2614-4151-8A51-2399CF6254E4}" srcOrd="1" destOrd="0" presId="urn:microsoft.com/office/officeart/2005/8/layout/chevron2"/>
    <dgm:cxn modelId="{F02C5DCA-6B29-4720-A547-D776A3981F6E}" type="presParOf" srcId="{FB081AC7-FA4E-4C6E-9AAF-26EFBB298BC5}" destId="{6EDA2EE3-FCFF-4676-A9A7-3B20783BA379}" srcOrd="13" destOrd="0" presId="urn:microsoft.com/office/officeart/2005/8/layout/chevron2"/>
    <dgm:cxn modelId="{4E883004-CF3B-42AC-A31C-D29B06BD9CC8}" type="presParOf" srcId="{FB081AC7-FA4E-4C6E-9AAF-26EFBB298BC5}" destId="{BDFE0064-3C32-48A0-8B7E-D3E0CEFFC493}" srcOrd="14" destOrd="0" presId="urn:microsoft.com/office/officeart/2005/8/layout/chevron2"/>
    <dgm:cxn modelId="{2BE5E438-9D0C-49CD-B113-E086DCCF42B4}" type="presParOf" srcId="{BDFE0064-3C32-48A0-8B7E-D3E0CEFFC493}" destId="{837487AD-C71C-497F-873C-504551031678}" srcOrd="0" destOrd="0" presId="urn:microsoft.com/office/officeart/2005/8/layout/chevron2"/>
    <dgm:cxn modelId="{9ECCA7FA-25A6-44AF-8091-1DC38965CF2D}" type="presParOf" srcId="{BDFE0064-3C32-48A0-8B7E-D3E0CEFFC493}" destId="{1EA5C233-D582-49AB-9345-7167211F83DC}" srcOrd="1" destOrd="0" presId="urn:microsoft.com/office/officeart/2005/8/layout/chevron2"/>
    <dgm:cxn modelId="{AF27D8DD-1392-4E4C-A200-6FBE903BC663}" type="presParOf" srcId="{FB081AC7-FA4E-4C6E-9AAF-26EFBB298BC5}" destId="{DEECF50E-A695-4095-B7B7-19B12A3998E0}" srcOrd="15" destOrd="0" presId="urn:microsoft.com/office/officeart/2005/8/layout/chevron2"/>
    <dgm:cxn modelId="{BDA1B321-FE34-45EC-B1E2-0632CBB70910}" type="presParOf" srcId="{FB081AC7-FA4E-4C6E-9AAF-26EFBB298BC5}" destId="{986B22A7-AB05-4E03-A91C-C705C01606EC}" srcOrd="16" destOrd="0" presId="urn:microsoft.com/office/officeart/2005/8/layout/chevron2"/>
    <dgm:cxn modelId="{F1025E5D-2BC4-4AF2-B5A9-78689BAE741B}" type="presParOf" srcId="{986B22A7-AB05-4E03-A91C-C705C01606EC}" destId="{4E5BD4A5-8648-4EDF-ABE2-609E4C5B66CE}" srcOrd="0" destOrd="0" presId="urn:microsoft.com/office/officeart/2005/8/layout/chevron2"/>
    <dgm:cxn modelId="{C8ED656C-1A82-4594-B433-8091F42ADB37}" type="presParOf" srcId="{986B22A7-AB05-4E03-A91C-C705C01606EC}" destId="{7008DB17-5DC1-4698-AFDD-49D7BA757E80}" srcOrd="1" destOrd="0" presId="urn:microsoft.com/office/officeart/2005/8/layout/chevron2"/>
    <dgm:cxn modelId="{17ADB1F3-5C13-492C-9E72-46B78771A534}" type="presParOf" srcId="{FB081AC7-FA4E-4C6E-9AAF-26EFBB298BC5}" destId="{647F1839-4A10-4CD3-A68F-C6E1D03728BB}" srcOrd="17" destOrd="0" presId="urn:microsoft.com/office/officeart/2005/8/layout/chevron2"/>
    <dgm:cxn modelId="{B7277E56-E2E1-48CF-8B34-3B2E2B1BF142}" type="presParOf" srcId="{FB081AC7-FA4E-4C6E-9AAF-26EFBB298BC5}" destId="{E4136892-042C-4866-8B4F-2DA13BF5A687}" srcOrd="18" destOrd="0" presId="urn:microsoft.com/office/officeart/2005/8/layout/chevron2"/>
    <dgm:cxn modelId="{A73D031B-00ED-43E2-94E5-FF5DD2393DB4}" type="presParOf" srcId="{E4136892-042C-4866-8B4F-2DA13BF5A687}" destId="{FF6EDC37-B85A-4E10-A005-ED1934F8DFC1}" srcOrd="0" destOrd="0" presId="urn:microsoft.com/office/officeart/2005/8/layout/chevron2"/>
    <dgm:cxn modelId="{FD5CE36F-7973-48E4-88C7-1555A5F4E903}" type="presParOf" srcId="{E4136892-042C-4866-8B4F-2DA13BF5A687}" destId="{9169A1CD-29F0-465B-BFF7-BFB2BDCB7D1E}" srcOrd="1" destOrd="0" presId="urn:microsoft.com/office/officeart/2005/8/layout/chevron2"/>
    <dgm:cxn modelId="{796791BD-0692-40BF-B98F-4FE38405ABF7}" type="presParOf" srcId="{FB081AC7-FA4E-4C6E-9AAF-26EFBB298BC5}" destId="{3009CB82-ADD5-407D-93A9-64733999DF33}" srcOrd="19" destOrd="0" presId="urn:microsoft.com/office/officeart/2005/8/layout/chevron2"/>
    <dgm:cxn modelId="{C6514543-A014-4F88-A73E-7A4B5E9AF2CB}" type="presParOf" srcId="{FB081AC7-FA4E-4C6E-9AAF-26EFBB298BC5}" destId="{83C3C5F2-ACB1-4796-A955-05CDCE8EB743}" srcOrd="20" destOrd="0" presId="urn:microsoft.com/office/officeart/2005/8/layout/chevron2"/>
    <dgm:cxn modelId="{71ABD4A8-6670-4605-A18B-6CA4F9AFA2D0}" type="presParOf" srcId="{83C3C5F2-ACB1-4796-A955-05CDCE8EB743}" destId="{61B3048E-7A54-447D-8D52-1C96DFAAE1CF}" srcOrd="0" destOrd="0" presId="urn:microsoft.com/office/officeart/2005/8/layout/chevron2"/>
    <dgm:cxn modelId="{EAD00744-6372-4860-80C4-92BC9C1F4ECA}" type="presParOf" srcId="{83C3C5F2-ACB1-4796-A955-05CDCE8EB743}" destId="{FF7D2464-3F64-448E-8792-0B6391096CDB}" srcOrd="1" destOrd="0" presId="urn:microsoft.com/office/officeart/2005/8/layout/chevron2"/>
    <dgm:cxn modelId="{36E4CA56-EFD9-4494-BC2A-7155FD000BDF}" type="presParOf" srcId="{FB081AC7-FA4E-4C6E-9AAF-26EFBB298BC5}" destId="{A598946A-5F66-444D-B88E-FDC90BA25451}" srcOrd="21" destOrd="0" presId="urn:microsoft.com/office/officeart/2005/8/layout/chevron2"/>
    <dgm:cxn modelId="{399B2777-BC1F-4F0B-BFC7-429F232F6FF5}" type="presParOf" srcId="{FB081AC7-FA4E-4C6E-9AAF-26EFBB298BC5}" destId="{8123ADF5-6C12-4645-98CF-17271595A576}" srcOrd="22" destOrd="0" presId="urn:microsoft.com/office/officeart/2005/8/layout/chevron2"/>
    <dgm:cxn modelId="{707A4893-9562-423A-BDC3-788C58B58A6F}" type="presParOf" srcId="{8123ADF5-6C12-4645-98CF-17271595A576}" destId="{551E43D0-5574-42E8-ADBA-DB887D5AFA79}" srcOrd="0" destOrd="0" presId="urn:microsoft.com/office/officeart/2005/8/layout/chevron2"/>
    <dgm:cxn modelId="{1491446B-DDAE-4AD7-B7E7-2BAA17958F43}" type="presParOf" srcId="{8123ADF5-6C12-4645-98CF-17271595A576}" destId="{540787B5-7695-46ED-B488-3F295DC07E52}" srcOrd="1" destOrd="0" presId="urn:microsoft.com/office/officeart/2005/8/layout/chevron2"/>
    <dgm:cxn modelId="{81906D9B-9B7C-4387-9FDD-FAC38A45B152}" type="presParOf" srcId="{FB081AC7-FA4E-4C6E-9AAF-26EFBB298BC5}" destId="{B80C8699-CD65-4264-9897-AED4F3929B13}" srcOrd="23" destOrd="0" presId="urn:microsoft.com/office/officeart/2005/8/layout/chevron2"/>
    <dgm:cxn modelId="{F9D425D1-4BBC-4F57-ACFB-A0F97464D13F}" type="presParOf" srcId="{FB081AC7-FA4E-4C6E-9AAF-26EFBB298BC5}" destId="{932EDD40-FD0A-4615-883A-CF423F1232A2}" srcOrd="24" destOrd="0" presId="urn:microsoft.com/office/officeart/2005/8/layout/chevron2"/>
    <dgm:cxn modelId="{EE4B0284-64E0-4117-B83B-07C1CE3D4642}" type="presParOf" srcId="{932EDD40-FD0A-4615-883A-CF423F1232A2}" destId="{EE01A4F5-FD22-4075-8B5C-564F682C26BB}" srcOrd="0" destOrd="0" presId="urn:microsoft.com/office/officeart/2005/8/layout/chevron2"/>
    <dgm:cxn modelId="{B8A1B374-7602-4E20-90CA-DB0DBB1E1F87}" type="presParOf" srcId="{932EDD40-FD0A-4615-883A-CF423F1232A2}" destId="{084BDC90-7252-4ACB-B7D6-16253087C10A}" srcOrd="1" destOrd="0" presId="urn:microsoft.com/office/officeart/2005/8/layout/chevron2"/>
    <dgm:cxn modelId="{247C3741-C709-42BD-9FFE-92A5912CB7F9}" type="presParOf" srcId="{FB081AC7-FA4E-4C6E-9AAF-26EFBB298BC5}" destId="{328F95AA-3A80-4FF2-9019-DF135C93E2AF}" srcOrd="25" destOrd="0" presId="urn:microsoft.com/office/officeart/2005/8/layout/chevron2"/>
    <dgm:cxn modelId="{CD38C4C5-2EFC-46F6-8B46-E1B13954B694}" type="presParOf" srcId="{FB081AC7-FA4E-4C6E-9AAF-26EFBB298BC5}" destId="{5E3335B2-5350-4F25-973A-128232F9D83F}" srcOrd="26" destOrd="0" presId="urn:microsoft.com/office/officeart/2005/8/layout/chevron2"/>
    <dgm:cxn modelId="{B51657A2-D5C2-45F2-BA8A-CD5CA4C18B7A}" type="presParOf" srcId="{5E3335B2-5350-4F25-973A-128232F9D83F}" destId="{02A78BF5-1A1A-4DF7-B6E2-90387FD1A3DA}" srcOrd="0" destOrd="0" presId="urn:microsoft.com/office/officeart/2005/8/layout/chevron2"/>
    <dgm:cxn modelId="{9187AB45-BA8C-4A6C-8422-2EB9EF5D4B0C}" type="presParOf" srcId="{5E3335B2-5350-4F25-973A-128232F9D83F}" destId="{2CAC0B35-7F15-4ECD-BBD6-8149159A7496}" srcOrd="1" destOrd="0" presId="urn:microsoft.com/office/officeart/2005/8/layout/chevron2"/>
    <dgm:cxn modelId="{C0EB40D8-5C66-4D4B-B557-CA19331DEB49}" type="presParOf" srcId="{FB081AC7-FA4E-4C6E-9AAF-26EFBB298BC5}" destId="{90CA8BD8-858F-4808-8BDE-54C97F558428}" srcOrd="27" destOrd="0" presId="urn:microsoft.com/office/officeart/2005/8/layout/chevron2"/>
    <dgm:cxn modelId="{E66C8110-ABD3-4C33-9E57-2D1F674E2880}" type="presParOf" srcId="{FB081AC7-FA4E-4C6E-9AAF-26EFBB298BC5}" destId="{15EFD98E-CB28-4248-862A-13F6DE9BB82B}" srcOrd="28" destOrd="0" presId="urn:microsoft.com/office/officeart/2005/8/layout/chevron2"/>
    <dgm:cxn modelId="{C4C8B2A8-DD3F-4BC4-83A9-85BBF27A047C}" type="presParOf" srcId="{15EFD98E-CB28-4248-862A-13F6DE9BB82B}" destId="{0709C8F9-2634-4CAB-819C-9DCCCBFF8521}" srcOrd="0" destOrd="0" presId="urn:microsoft.com/office/officeart/2005/8/layout/chevron2"/>
    <dgm:cxn modelId="{4825B5DC-1E00-4E19-AA0F-D09B0CDE2995}" type="presParOf" srcId="{15EFD98E-CB28-4248-862A-13F6DE9BB82B}" destId="{1D2DCF6C-FB69-4223-9D18-CA51928DD632}" srcOrd="1" destOrd="0" presId="urn:microsoft.com/office/officeart/2005/8/layout/chevron2"/>
    <dgm:cxn modelId="{9C04F158-A4A4-446F-A5FD-6DE23EBB6DC3}" type="presParOf" srcId="{FB081AC7-FA4E-4C6E-9AAF-26EFBB298BC5}" destId="{FB944475-FF87-49F6-A4DD-7186714B2479}" srcOrd="29" destOrd="0" presId="urn:microsoft.com/office/officeart/2005/8/layout/chevron2"/>
    <dgm:cxn modelId="{23F387DA-798F-463A-A35E-54C606155504}" type="presParOf" srcId="{FB081AC7-FA4E-4C6E-9AAF-26EFBB298BC5}" destId="{234DD03A-1A86-44B1-84EC-B7B7C4476AE6}" srcOrd="30" destOrd="0" presId="urn:microsoft.com/office/officeart/2005/8/layout/chevron2"/>
    <dgm:cxn modelId="{2432AEC1-620C-42F6-BA36-1E17366548E4}" type="presParOf" srcId="{234DD03A-1A86-44B1-84EC-B7B7C4476AE6}" destId="{9F0CE750-8473-4271-8424-85C88D8CCE59}" srcOrd="0" destOrd="0" presId="urn:microsoft.com/office/officeart/2005/8/layout/chevron2"/>
    <dgm:cxn modelId="{C20CA119-A9FD-4457-9814-94A30B4A8AF4}" type="presParOf" srcId="{234DD03A-1A86-44B1-84EC-B7B7C4476AE6}" destId="{E32477CC-EC84-4703-BEF3-8604729CF3CB}" srcOrd="1" destOrd="0" presId="urn:microsoft.com/office/officeart/2005/8/layout/chevron2"/>
    <dgm:cxn modelId="{8B97D853-2437-490C-A41E-A1763CC3244C}" type="presParOf" srcId="{FB081AC7-FA4E-4C6E-9AAF-26EFBB298BC5}" destId="{0860F70A-84AC-4817-9893-F41BD6352551}" srcOrd="31" destOrd="0" presId="urn:microsoft.com/office/officeart/2005/8/layout/chevron2"/>
    <dgm:cxn modelId="{5EE0E714-24C7-405B-BA99-CAED6431BEFF}" type="presParOf" srcId="{FB081AC7-FA4E-4C6E-9AAF-26EFBB298BC5}" destId="{3FE7048F-9358-424B-8ED3-10368503F3DD}" srcOrd="32" destOrd="0" presId="urn:microsoft.com/office/officeart/2005/8/layout/chevron2"/>
    <dgm:cxn modelId="{E0954C9F-42C1-4B87-86CF-1A71D74608BC}" type="presParOf" srcId="{3FE7048F-9358-424B-8ED3-10368503F3DD}" destId="{B171537B-1D84-42FB-BC86-38104F52B7D4}" srcOrd="0" destOrd="0" presId="urn:microsoft.com/office/officeart/2005/8/layout/chevron2"/>
    <dgm:cxn modelId="{82C3CC7A-8AAB-4659-AB3E-4D73D7738BA0}" type="presParOf" srcId="{3FE7048F-9358-424B-8ED3-10368503F3DD}" destId="{5ECB4D15-4025-43BE-9503-B98E0E8D68F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511107700" name=""/>
      <dsp:cNvGrpSpPr/>
    </dsp:nvGrpSpPr>
    <dsp:grpSpPr bwMode="auto">
      <a:xfrm>
        <a:off x="0" y="0"/>
        <a:ext cx="6096001" cy="7620000"/>
        <a:chOff x="0" y="0"/>
        <a:chExt cx="6096001" cy="7620000"/>
      </a:xfrm>
    </dsp:grpSpPr>
    <dsp:sp modelId="{66F0108E-63CA-4E87-9982-295E8B58CA5A}">
      <dsp:nvSpPr>
        <dsp:cNvPr id="0" name=""/>
        <dsp:cNvSpPr/>
      </dsp:nvSpPr>
      <dsp:spPr bwMode="auto">
        <a:xfrm rot="5400000">
          <a:off x="-72126" y="76673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</a:t>
          </a:r>
          <a:endParaRPr lang="ru-RU" sz="1400" b="1"/>
        </a:p>
      </dsp:txBody>
      <dsp:txXfrm rot="-5400000">
        <a:off x="0" y="172841"/>
        <a:ext cx="336588" cy="144252"/>
      </dsp:txXfrm>
    </dsp:sp>
    <dsp:sp modelId="{D64E59FC-712A-45F2-9A9A-5E737108CBD7}">
      <dsp:nvSpPr>
        <dsp:cNvPr id="0" name=""/>
        <dsp:cNvSpPr/>
      </dsp:nvSpPr>
      <dsp:spPr bwMode="auto">
        <a:xfrm rot="5400000">
          <a:off x="3059939" y="-2718803"/>
          <a:ext cx="312710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проведение специальной оценки условий труда</a:t>
          </a:r>
          <a:endParaRPr lang="ru-RU" sz="1200" b="1"/>
        </a:p>
      </dsp:txBody>
      <dsp:txXfrm rot="-5400000">
        <a:off x="336589" y="19812"/>
        <a:ext cx="5744147" cy="282180"/>
      </dsp:txXfrm>
    </dsp:sp>
    <dsp:sp modelId="{88F863BB-0F3E-4D0C-86A5-F47D98C1B36F}">
      <dsp:nvSpPr>
        <dsp:cNvPr id="0" name=""/>
        <dsp:cNvSpPr/>
      </dsp:nvSpPr>
      <dsp:spPr bwMode="auto">
        <a:xfrm rot="5400000">
          <a:off x="-72126" y="522302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2</a:t>
          </a:r>
          <a:endParaRPr lang="ru-RU" sz="1400" b="1"/>
        </a:p>
      </dsp:txBody>
      <dsp:txXfrm rot="-5400000">
        <a:off x="0" y="618470"/>
        <a:ext cx="336588" cy="144252"/>
      </dsp:txXfrm>
    </dsp:sp>
    <dsp:sp modelId="{8FC0765C-56A1-4B5E-B535-4ABE4D333118}">
      <dsp:nvSpPr>
        <dsp:cNvPr id="0" name=""/>
        <dsp:cNvSpPr/>
      </dsp:nvSpPr>
      <dsp:spPr bwMode="auto">
        <a:xfrm rot="5400000">
          <a:off x="3060021" y="-2273257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реализация мероприятий по приведению уровней воздействия ВОПФ</a:t>
          </a:r>
          <a:r>
            <a:rPr lang="ru-RU" sz="1200" b="1" baseline="30000"/>
            <a:t>1</a:t>
          </a:r>
          <a:r>
            <a:rPr lang="ru-RU" sz="1200" b="1"/>
            <a:t> на рабочих местах в соответствие с ГНТОТ</a:t>
          </a:r>
          <a:r>
            <a:rPr lang="ru-RU" sz="1200" b="1" baseline="30000"/>
            <a:t>2</a:t>
          </a:r>
          <a:endParaRPr lang="ru-RU" sz="1200" b="1" baseline="30000"/>
        </a:p>
      </dsp:txBody>
      <dsp:txXfrm rot="-5400000">
        <a:off x="336589" y="465432"/>
        <a:ext cx="5744155" cy="282032"/>
      </dsp:txXfrm>
    </dsp:sp>
    <dsp:sp modelId="{D8AAEE94-0077-4A4D-AF03-056363E3D8A6}">
      <dsp:nvSpPr>
        <dsp:cNvPr id="0" name=""/>
        <dsp:cNvSpPr/>
      </dsp:nvSpPr>
      <dsp:spPr bwMode="auto">
        <a:xfrm rot="5400000">
          <a:off x="-72126" y="967931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3</a:t>
          </a:r>
          <a:endParaRPr lang="ru-RU" sz="1400" b="1"/>
        </a:p>
      </dsp:txBody>
      <dsp:txXfrm rot="-5400000">
        <a:off x="0" y="1064099"/>
        <a:ext cx="336588" cy="144252"/>
      </dsp:txXfrm>
    </dsp:sp>
    <dsp:sp modelId="{9F87097A-AC30-45B5-BB8B-8AB88F6D507D}">
      <dsp:nvSpPr>
        <dsp:cNvPr id="0" name=""/>
        <dsp:cNvSpPr/>
      </dsp:nvSpPr>
      <dsp:spPr bwMode="auto">
        <a:xfrm rot="5400000">
          <a:off x="3060021" y="-1827627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ctr" defTabSz="3333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750" b="1"/>
            <a:t>обучение по охране труда и (или) обучение безопасным методам и приемам выполнения работ повышенной опасности, в том числе горных работ, а также действиям в случае аварии или инцидента на опасном производственном объекте с отрывом от работы</a:t>
          </a:r>
          <a:endParaRPr lang="ru-RU" sz="750" b="1"/>
        </a:p>
      </dsp:txBody>
      <dsp:txXfrm rot="-5400000">
        <a:off x="336589" y="911062"/>
        <a:ext cx="5744155" cy="282032"/>
      </dsp:txXfrm>
    </dsp:sp>
    <dsp:sp modelId="{589822DA-4413-41B7-A04F-BECD0E01AE0B}">
      <dsp:nvSpPr>
        <dsp:cNvPr id="0" name=""/>
        <dsp:cNvSpPr/>
      </dsp:nvSpPr>
      <dsp:spPr bwMode="auto">
        <a:xfrm rot="5400000">
          <a:off x="-72126" y="1413560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4</a:t>
          </a:r>
          <a:endParaRPr lang="ru-RU" sz="1400" b="1"/>
        </a:p>
      </dsp:txBody>
      <dsp:txXfrm rot="-5400000">
        <a:off x="0" y="1509728"/>
        <a:ext cx="336588" cy="144252"/>
      </dsp:txXfrm>
    </dsp:sp>
    <dsp:sp modelId="{53B24D0B-A2F8-406F-95A3-DE15B155B78F}">
      <dsp:nvSpPr>
        <dsp:cNvPr id="0" name=""/>
        <dsp:cNvSpPr/>
      </dsp:nvSpPr>
      <dsp:spPr bwMode="auto">
        <a:xfrm rot="5400000">
          <a:off x="3060021" y="-1381998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ctr" defTabSz="4445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800" b="1"/>
            <a:t>п</a:t>
          </a:r>
          <a:r>
            <a:rPr lang="ru-RU" sz="800" b="1"/>
            <a:t>риобретение работникам средств индивидуальной защиты и смывающих средств на основании норм бесплатной выдачи СИЗ и смывающих средств, а также приобретение автоматизированных систем выдачи (вендингового  оборудования) и дозаторов для выдачи СИЗ и смывающих средств</a:t>
          </a:r>
          <a:endParaRPr lang="ru-RU" sz="1000" b="1"/>
        </a:p>
      </dsp:txBody>
      <dsp:txXfrm rot="-5400000">
        <a:off x="336589" y="1356691"/>
        <a:ext cx="5744155" cy="282032"/>
      </dsp:txXfrm>
    </dsp:sp>
    <dsp:sp modelId="{12EC0B1F-C61B-4F85-9345-42BB0C6637DF}">
      <dsp:nvSpPr>
        <dsp:cNvPr id="0" name=""/>
        <dsp:cNvSpPr/>
      </dsp:nvSpPr>
      <dsp:spPr bwMode="auto">
        <a:xfrm rot="5400000">
          <a:off x="-72126" y="1859189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5</a:t>
          </a:r>
          <a:endParaRPr lang="ru-RU" sz="1400" b="1"/>
        </a:p>
      </dsp:txBody>
      <dsp:txXfrm rot="-5400000">
        <a:off x="0" y="1955357"/>
        <a:ext cx="336588" cy="144252"/>
      </dsp:txXfrm>
    </dsp:sp>
    <dsp:sp modelId="{9E108E4C-8036-4AC8-B125-713AE158DE56}">
      <dsp:nvSpPr>
        <dsp:cNvPr id="0" name=""/>
        <dsp:cNvSpPr/>
      </dsp:nvSpPr>
      <dsp:spPr bwMode="auto">
        <a:xfrm rot="5400000">
          <a:off x="3060021" y="-936369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санаторно-курортное лечение работников, занятых на работах с ВОПФ</a:t>
          </a:r>
          <a:r>
            <a:rPr lang="ru-RU" sz="1200" b="1" baseline="30000"/>
            <a:t>1</a:t>
          </a:r>
          <a:r>
            <a:rPr lang="ru-RU" sz="1200" b="1"/>
            <a:t>, с учетом оплаты туристического налога согласно Налоговому кодекса РФ</a:t>
          </a:r>
          <a:endParaRPr sz="1200" b="1"/>
        </a:p>
      </dsp:txBody>
      <dsp:txXfrm rot="-5400000">
        <a:off x="336589" y="1802320"/>
        <a:ext cx="5744155" cy="282032"/>
      </dsp:txXfrm>
    </dsp:sp>
    <dsp:sp modelId="{C3D61F79-C039-4C54-A091-D2DFCAB4AC9E}">
      <dsp:nvSpPr>
        <dsp:cNvPr id="0" name=""/>
        <dsp:cNvSpPr/>
      </dsp:nvSpPr>
      <dsp:spPr bwMode="auto">
        <a:xfrm rot="5400000">
          <a:off x="-72126" y="2304818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6</a:t>
          </a:r>
          <a:endParaRPr lang="ru-RU" sz="1400" b="1"/>
        </a:p>
      </dsp:txBody>
      <dsp:txXfrm rot="-5400000">
        <a:off x="0" y="2400986"/>
        <a:ext cx="336588" cy="144252"/>
      </dsp:txXfrm>
    </dsp:sp>
    <dsp:sp modelId="{8DAB2D26-41ED-4900-A735-8F4DD3F6BBEF}">
      <dsp:nvSpPr>
        <dsp:cNvPr id="0" name=""/>
        <dsp:cNvSpPr/>
      </dsp:nvSpPr>
      <dsp:spPr bwMode="auto">
        <a:xfrm rot="5400000">
          <a:off x="3060021" y="-490740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проведение обязательных периодических медицинских осмотров (обследований) работников страхователя</a:t>
          </a:r>
          <a:endParaRPr lang="ru-RU" sz="1200" b="1"/>
        </a:p>
      </dsp:txBody>
      <dsp:txXfrm rot="-5400000">
        <a:off x="336589" y="2247949"/>
        <a:ext cx="5744155" cy="282032"/>
      </dsp:txXfrm>
    </dsp:sp>
    <dsp:sp modelId="{959E05C2-B9B3-4F44-B75A-5816948738D8}">
      <dsp:nvSpPr>
        <dsp:cNvPr id="0" name=""/>
        <dsp:cNvSpPr/>
      </dsp:nvSpPr>
      <dsp:spPr bwMode="auto">
        <a:xfrm rot="5400000">
          <a:off x="-72126" y="2750447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7</a:t>
          </a:r>
          <a:endParaRPr lang="ru-RU" sz="1400" b="1"/>
        </a:p>
      </dsp:txBody>
      <dsp:txXfrm rot="-5400000">
        <a:off x="0" y="2846615"/>
        <a:ext cx="336588" cy="144252"/>
      </dsp:txXfrm>
    </dsp:sp>
    <dsp:sp modelId="{EF35731F-2614-4151-8A51-2399CF6254E4}">
      <dsp:nvSpPr>
        <dsp:cNvPr id="0" name=""/>
        <dsp:cNvSpPr/>
      </dsp:nvSpPr>
      <dsp:spPr bwMode="auto">
        <a:xfrm rot="5400000">
          <a:off x="3060021" y="-45111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обеспечение лечебно-профилактическим питанием работников</a:t>
          </a:r>
          <a:endParaRPr lang="ru-RU" sz="1200" b="1"/>
        </a:p>
      </dsp:txBody>
      <dsp:txXfrm rot="-5400000">
        <a:off x="336589" y="2693578"/>
        <a:ext cx="5744155" cy="282032"/>
      </dsp:txXfrm>
    </dsp:sp>
    <dsp:sp modelId="{837487AD-C71C-497F-873C-504551031678}">
      <dsp:nvSpPr>
        <dsp:cNvPr id="0" name=""/>
        <dsp:cNvSpPr/>
      </dsp:nvSpPr>
      <dsp:spPr bwMode="auto">
        <a:xfrm rot="5400000">
          <a:off x="-72126" y="3196076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8</a:t>
          </a:r>
          <a:endParaRPr lang="ru-RU" sz="1400" b="1"/>
        </a:p>
      </dsp:txBody>
      <dsp:txXfrm rot="-5400000">
        <a:off x="0" y="3292244"/>
        <a:ext cx="336588" cy="144252"/>
      </dsp:txXfrm>
    </dsp:sp>
    <dsp:sp modelId="{1EA5C233-D582-49AB-9345-7167211F83DC}">
      <dsp:nvSpPr>
        <dsp:cNvPr id="0" name=""/>
        <dsp:cNvSpPr/>
      </dsp:nvSpPr>
      <dsp:spPr bwMode="auto">
        <a:xfrm rot="5400000">
          <a:off x="3060021" y="400517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ctr" defTabSz="4445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800" b="1"/>
            <a:t>приобретение страхователями медицинских изделий для измерения артериального давления и пульса, количественного определения алкоголя в выдыхаемом воздухе, а также для определения наличия </a:t>
          </a:r>
          <a:r>
            <a:rPr lang="ru-RU" sz="800" b="1"/>
            <a:t>психоактивных</a:t>
          </a:r>
          <a:r>
            <a:rPr lang="ru-RU" sz="800" b="1"/>
            <a:t> веществ в моче,и оборудования, обеспечивающего автоматизированное дистанционное проведение </a:t>
          </a:r>
          <a:endParaRPr lang="ru-RU" sz="1000" b="1"/>
        </a:p>
      </dsp:txBody>
      <dsp:txXfrm rot="-5400000">
        <a:off x="336589" y="3139207"/>
        <a:ext cx="5744155" cy="282032"/>
      </dsp:txXfrm>
    </dsp:sp>
    <dsp:sp modelId="{4E5BD4A5-8648-4EDF-ABE2-609E4C5B66CE}">
      <dsp:nvSpPr>
        <dsp:cNvPr id="0" name=""/>
        <dsp:cNvSpPr/>
      </dsp:nvSpPr>
      <dsp:spPr bwMode="auto">
        <a:xfrm rot="5400000">
          <a:off x="-72126" y="3641704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9</a:t>
          </a:r>
          <a:endParaRPr lang="ru-RU" sz="1400" b="1"/>
        </a:p>
      </dsp:txBody>
      <dsp:txXfrm rot="-5400000">
        <a:off x="0" y="3737873"/>
        <a:ext cx="336588" cy="144252"/>
      </dsp:txXfrm>
    </dsp:sp>
    <dsp:sp modelId="{7008DB17-5DC1-4698-AFDD-49D7BA757E80}">
      <dsp:nvSpPr>
        <dsp:cNvPr id="0" name=""/>
        <dsp:cNvSpPr/>
      </dsp:nvSpPr>
      <dsp:spPr bwMode="auto">
        <a:xfrm rot="5400000">
          <a:off x="3060021" y="846146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800" b="1"/>
            <a:t>приобретение страхователями, осуществляющими пассажирские и грузовые перевозки, приборов контроля за режимом труда и отдыха водителей (</a:t>
          </a:r>
          <a:r>
            <a:rPr lang="ru-RU" sz="800" b="1"/>
            <a:t>тахографов</a:t>
          </a:r>
          <a:r>
            <a:rPr lang="ru-RU" sz="800" b="1"/>
            <a:t>), а также программно-аппаратного шифровального (криптографического)</a:t>
          </a:r>
          <a:r>
            <a:rPr lang="ru-RU" sz="800" b="1"/>
            <a:t> средства</a:t>
          </a:r>
          <a:endParaRPr lang="ru-RU" sz="1000" b="1"/>
        </a:p>
      </dsp:txBody>
      <dsp:txXfrm rot="-5400000">
        <a:off x="336589" y="3584836"/>
        <a:ext cx="5744155" cy="282032"/>
      </dsp:txXfrm>
    </dsp:sp>
    <dsp:sp modelId="{FF6EDC37-B85A-4E10-A005-ED1934F8DFC1}">
      <dsp:nvSpPr>
        <dsp:cNvPr id="0" name=""/>
        <dsp:cNvSpPr/>
      </dsp:nvSpPr>
      <dsp:spPr bwMode="auto">
        <a:xfrm rot="5400000">
          <a:off x="-72126" y="4087335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10</a:t>
          </a:r>
          <a:endParaRPr lang="ru-RU" sz="1400" b="1"/>
        </a:p>
      </dsp:txBody>
      <dsp:txXfrm rot="-5400000">
        <a:off x="0" y="4183503"/>
        <a:ext cx="336588" cy="144252"/>
      </dsp:txXfrm>
    </dsp:sp>
    <dsp:sp modelId="{9169A1CD-29F0-465B-BFF7-BFB2BDCB7D1E}">
      <dsp:nvSpPr>
        <dsp:cNvPr id="0" name=""/>
        <dsp:cNvSpPr/>
      </dsp:nvSpPr>
      <dsp:spPr bwMode="auto">
        <a:xfrm rot="5400000">
          <a:off x="3060021" y="1291775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900" b="1"/>
            <a:t>приобретение страхователями аптечек для оказания работниками первой </a:t>
          </a:r>
          <a:r>
            <a:rPr lang="ru-RU" sz="900" b="1"/>
            <a:t>помощи пострадавшим с применением медицинских изделий и (или) комплектующих к ним медицинских изделий</a:t>
          </a:r>
          <a:endParaRPr lang="ru-RU" sz="1200" b="1"/>
        </a:p>
      </dsp:txBody>
      <dsp:txXfrm rot="-5400000">
        <a:off x="336589" y="4030465"/>
        <a:ext cx="5744155" cy="282032"/>
      </dsp:txXfrm>
    </dsp:sp>
    <dsp:sp modelId="{61B3048E-7A54-447D-8D52-1C96DFAAE1CF}">
      <dsp:nvSpPr>
        <dsp:cNvPr id="0" name=""/>
        <dsp:cNvSpPr/>
      </dsp:nvSpPr>
      <dsp:spPr bwMode="auto">
        <a:xfrm rot="5400000">
          <a:off x="-72126" y="4532964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11</a:t>
          </a:r>
          <a:endParaRPr lang="ru-RU" sz="1400" b="1"/>
        </a:p>
      </dsp:txBody>
      <dsp:txXfrm rot="-5400000">
        <a:off x="0" y="4629132"/>
        <a:ext cx="336588" cy="144252"/>
      </dsp:txXfrm>
    </dsp:sp>
    <dsp:sp modelId="{FF7D2464-3F64-448E-8792-0B6391096CDB}">
      <dsp:nvSpPr>
        <dsp:cNvPr id="0" name=""/>
        <dsp:cNvSpPr/>
      </dsp:nvSpPr>
      <dsp:spPr bwMode="auto">
        <a:xfrm rot="5400000">
          <a:off x="3060021" y="1737404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ctr" defTabSz="3333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750" b="1"/>
            <a:t>приобретение отдельных приборов, устройств, оборудования и (или) комплексов (систем) приборов, устройств, оборудования, непосредственно предназначенных для обеспечения безопасности работников и (или) контроля за безопасным ведением работ</a:t>
          </a:r>
          <a:endParaRPr lang="ru-RU" sz="750" b="1"/>
        </a:p>
      </dsp:txBody>
      <dsp:txXfrm rot="-5400000">
        <a:off x="336589" y="4476094"/>
        <a:ext cx="5744155" cy="282032"/>
      </dsp:txXfrm>
    </dsp:sp>
    <dsp:sp modelId="{551E43D0-5574-42E8-ADBA-DB887D5AFA79}">
      <dsp:nvSpPr>
        <dsp:cNvPr id="0" name=""/>
        <dsp:cNvSpPr/>
      </dsp:nvSpPr>
      <dsp:spPr bwMode="auto">
        <a:xfrm rot="5400000">
          <a:off x="-72126" y="4978593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12</a:t>
          </a:r>
          <a:endParaRPr lang="ru-RU" sz="1400" b="1"/>
        </a:p>
      </dsp:txBody>
      <dsp:txXfrm rot="-5400000">
        <a:off x="0" y="5074761"/>
        <a:ext cx="336588" cy="144252"/>
      </dsp:txXfrm>
    </dsp:sp>
    <dsp:sp modelId="{540787B5-7695-46ED-B488-3F295DC07E52}">
      <dsp:nvSpPr>
        <dsp:cNvPr id="0" name=""/>
        <dsp:cNvSpPr/>
      </dsp:nvSpPr>
      <dsp:spPr bwMode="auto">
        <a:xfrm rot="5400000">
          <a:off x="3060021" y="2183033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ctr" defTabSz="3333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750" b="1"/>
            <a:t>приобретение отдельных приборов, устройств, оборудования, в том числе компьютерных тренажеров ... программного обеспечения, видеофильмов и (или) комплексов (систем) приборов, устройств, оборудования, непосредственно обеспечивающих проведение обучения по вопросам безопасного ведения работ</a:t>
          </a:r>
          <a:endParaRPr lang="ru-RU" sz="750" b="1"/>
        </a:p>
      </dsp:txBody>
      <dsp:txXfrm rot="-5400000">
        <a:off x="336589" y="4921723"/>
        <a:ext cx="5744155" cy="282032"/>
      </dsp:txXfrm>
    </dsp:sp>
    <dsp:sp modelId="{EE01A4F5-FD22-4075-8B5C-564F682C26BB}">
      <dsp:nvSpPr>
        <dsp:cNvPr id="0" name=""/>
        <dsp:cNvSpPr/>
      </dsp:nvSpPr>
      <dsp:spPr bwMode="auto">
        <a:xfrm rot="5400000">
          <a:off x="-72126" y="5424222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13</a:t>
          </a:r>
          <a:endParaRPr lang="ru-RU" sz="1400" b="1"/>
        </a:p>
      </dsp:txBody>
      <dsp:txXfrm rot="-5400000">
        <a:off x="0" y="5520390"/>
        <a:ext cx="336588" cy="144252"/>
      </dsp:txXfrm>
    </dsp:sp>
    <dsp:sp modelId="{084BDC90-7252-4ACB-B7D6-16253087C10A}">
      <dsp:nvSpPr>
        <dsp:cNvPr id="0" name=""/>
        <dsp:cNvSpPr/>
      </dsp:nvSpPr>
      <dsp:spPr bwMode="auto">
        <a:xfrm rot="5400000">
          <a:off x="3060021" y="2628662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900" b="1"/>
            <a:t>санаторно-курортное лечение работников не ранее чем за пять лет до достижения ими возраста, дающего право на назначение страховой пенсии по</a:t>
          </a:r>
          <a:r>
            <a:rPr lang="ru-RU" sz="900" b="1"/>
            <a:t> старости, с учетом оплаты туристическо</a:t>
          </a:r>
          <a:r>
            <a:rPr lang="ru-RU" sz="900" b="1"/>
            <a:t>го</a:t>
          </a:r>
          <a:r>
            <a:rPr lang="ru-RU" sz="900" b="1"/>
            <a:t> налога</a:t>
          </a:r>
          <a:endParaRPr sz="900" b="1"/>
        </a:p>
      </dsp:txBody>
      <dsp:txXfrm rot="-5400000">
        <a:off x="336589" y="5367352"/>
        <a:ext cx="5744155" cy="282032"/>
      </dsp:txXfrm>
    </dsp:sp>
    <dsp:sp modelId="{02A78BF5-1A1A-4DF7-B6E2-90387FD1A3DA}">
      <dsp:nvSpPr>
        <dsp:cNvPr id="0" name=""/>
        <dsp:cNvSpPr/>
      </dsp:nvSpPr>
      <dsp:spPr bwMode="auto">
        <a:xfrm rot="5400000">
          <a:off x="-72126" y="5869851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14</a:t>
          </a:r>
          <a:endParaRPr lang="ru-RU" sz="1400" b="1"/>
        </a:p>
      </dsp:txBody>
      <dsp:txXfrm rot="-5400000">
        <a:off x="0" y="5966019"/>
        <a:ext cx="336588" cy="144252"/>
      </dsp:txXfrm>
    </dsp:sp>
    <dsp:sp modelId="{2CAC0B35-7F15-4ECD-BBD6-8149159A7496}">
      <dsp:nvSpPr>
        <dsp:cNvPr id="0" name=""/>
        <dsp:cNvSpPr/>
      </dsp:nvSpPr>
      <dsp:spPr bwMode="auto">
        <a:xfrm rot="5400000">
          <a:off x="3060021" y="3074291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ctr" defTabSz="3333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750" b="1"/>
            <a:t>   приобретение отдельных приборов, устройств, оборудования и (или) комплексов (систем) приборов, устройств, оборудования, сервисов, систем, непосредственно предназначенных для мониторинга на рабочем месте состояния здоровья работников, занятых на работах с ВОПФ</a:t>
          </a:r>
          <a:r>
            <a:rPr lang="ru-RU" sz="750" b="1" baseline="30000"/>
            <a:t>1</a:t>
          </a:r>
          <a:r>
            <a:rPr lang="ru-RU" sz="750" b="1"/>
            <a:t>, а также приобретение приборов,оборудования для оснащения медицинского пункта</a:t>
          </a:r>
          <a:endParaRPr sz="750" b="1"/>
        </a:p>
      </dsp:txBody>
      <dsp:txXfrm rot="-5400000">
        <a:off x="336589" y="5812981"/>
        <a:ext cx="5744155" cy="282032"/>
      </dsp:txXfrm>
    </dsp:sp>
    <dsp:sp modelId="{0709C8F9-2634-4CAB-819C-9DCCCBFF8521}">
      <dsp:nvSpPr>
        <dsp:cNvPr id="0" name=""/>
        <dsp:cNvSpPr/>
      </dsp:nvSpPr>
      <dsp:spPr bwMode="auto">
        <a:xfrm rot="5400000">
          <a:off x="-72126" y="6315480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15</a:t>
          </a:r>
          <a:endParaRPr lang="ru-RU" sz="1400" b="1"/>
        </a:p>
      </dsp:txBody>
      <dsp:txXfrm rot="-5400000">
        <a:off x="0" y="6411648"/>
        <a:ext cx="336588" cy="144252"/>
      </dsp:txXfrm>
    </dsp:sp>
    <dsp:sp modelId="{1D2DCF6C-FB69-4223-9D18-CA51928DD632}">
      <dsp:nvSpPr>
        <dsp:cNvPr id="0" name=""/>
        <dsp:cNvSpPr/>
      </dsp:nvSpPr>
      <dsp:spPr bwMode="auto">
        <a:xfrm rot="5400000">
          <a:off x="3060021" y="3519921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57150" lvl="1" indent="-57150" algn="ctr" defTabSz="5111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150" b="1"/>
            <a:t>приобретение приборов, устройств, оборудования, обеспечивающих безопасное ведение горных работ</a:t>
          </a:r>
          <a:endParaRPr lang="ru-RU" sz="1150" b="1"/>
        </a:p>
      </dsp:txBody>
      <dsp:txXfrm rot="-5400000">
        <a:off x="336589" y="6258611"/>
        <a:ext cx="5744155" cy="282032"/>
      </dsp:txXfrm>
    </dsp:sp>
    <dsp:sp modelId="{9F0CE750-8473-4271-8424-85C88D8CCE59}">
      <dsp:nvSpPr>
        <dsp:cNvPr id="0" name=""/>
        <dsp:cNvSpPr/>
      </dsp:nvSpPr>
      <dsp:spPr bwMode="auto">
        <a:xfrm rot="5400000">
          <a:off x="-72126" y="6761109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16</a:t>
          </a:r>
          <a:endParaRPr lang="ru-RU" sz="1400" b="1"/>
        </a:p>
      </dsp:txBody>
      <dsp:txXfrm rot="-5400000">
        <a:off x="0" y="6857277"/>
        <a:ext cx="336588" cy="144252"/>
      </dsp:txXfrm>
    </dsp:sp>
    <dsp:sp modelId="{E32477CC-EC84-4703-BEF3-8604729CF3CB}">
      <dsp:nvSpPr>
        <dsp:cNvPr id="0" name=""/>
        <dsp:cNvSpPr/>
      </dsp:nvSpPr>
      <dsp:spPr bwMode="auto">
        <a:xfrm rot="5400000">
          <a:off x="3060021" y="3965550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57150" lvl="1" indent="-57150" algn="ctr" defTabSz="511175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150" b="1"/>
            <a:t>обеспечение бесплатной выдачи молока или других равноценных пищевых продуктов работникам, занятым на рабочих местах с вредными условиями труда</a:t>
          </a:r>
          <a:endParaRPr lang="ru-RU" sz="1150" b="1"/>
        </a:p>
      </dsp:txBody>
      <dsp:txXfrm rot="-5400000">
        <a:off x="336589" y="6704240"/>
        <a:ext cx="5744155" cy="282032"/>
      </dsp:txXfrm>
    </dsp:sp>
    <dsp:sp modelId="{B171537B-1D84-42FB-BC86-38104F52B7D4}">
      <dsp:nvSpPr>
        <dsp:cNvPr id="0" name=""/>
        <dsp:cNvSpPr/>
      </dsp:nvSpPr>
      <dsp:spPr bwMode="auto">
        <a:xfrm rot="5400000">
          <a:off x="-72126" y="7206738"/>
          <a:ext cx="480840" cy="336588"/>
        </a:xfrm>
        <a:prstGeom prst="chevron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 b="1"/>
            <a:t>17</a:t>
          </a:r>
          <a:endParaRPr lang="ru-RU" sz="1400" b="1"/>
        </a:p>
      </dsp:txBody>
      <dsp:txXfrm rot="-5400000">
        <a:off x="0" y="7302906"/>
        <a:ext cx="336588" cy="144252"/>
      </dsp:txXfrm>
    </dsp:sp>
    <dsp:sp modelId="{5ECB4D15-4025-43BE-9503-B98E0E8D68F0}">
      <dsp:nvSpPr>
        <dsp:cNvPr id="0" name=""/>
        <dsp:cNvSpPr/>
      </dsp:nvSpPr>
      <dsp:spPr bwMode="auto">
        <a:xfrm rot="5400000">
          <a:off x="3060021" y="4411179"/>
          <a:ext cx="312546" cy="5759412"/>
        </a:xfrm>
        <a:prstGeom prst="round2SameRect">
          <a:avLst>
            <a:gd name="adj1" fmla="val 16667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00" b="1"/>
            <a:t>проведение оценки профессиональных рисков</a:t>
          </a:r>
          <a:endParaRPr lang="ru-RU" sz="1200" b="1"/>
        </a:p>
      </dsp:txBody>
      <dsp:txXfrm rot="-5400000">
        <a:off x="336589" y="7149869"/>
        <a:ext cx="5744155" cy="282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 val="norm"/>
      <dgm:animLvl val="lvl"/>
      <dgm:resizeHandles val="exact"/>
    </dgm:varLst>
    <dgm:alg type="lin">
      <dgm:param type="linDir" val="fromT"/>
      <dgm:param type="nodeHorzAlign" val="l"/>
    </dgm:alg>
    <dgm:shape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0000000000001"/>
      <dgm:constr type="h" for="ch" forName="sp" refType="w" refFor="des" refForName="parentText" op="gte" fact="-0.300000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00000"/>
              <dgm:constr type="h" for="ch" forName="parentText" refType="h"/>
              <dgm:constr type="w" for="ch" forName="parentText" refType="w" op="lte" fact="0.500000"/>
              <dgm:constr type="w" for="ch" forName="parentText" refType="h" refFor="ch" refForName="parentText" op="lte" fact="0.700000"/>
              <dgm:constr type="h" for="ch" forName="parentText" refType="w" refFor="ch" refForName="parentText" op="lte" fact="3.000000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.000000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00000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00000"/>
              <dgm:constr type="h" for="ch" forName="parentText" refType="h"/>
              <dgm:constr type="w" for="ch" forName="parentText" refType="w" op="lte" fact="0.500000"/>
              <dgm:constr type="w" for="ch" forName="parentText" refType="h" refFor="ch" refForName="parentText" op="lte" fact="0.700000"/>
              <dgm:constr type="h" for="ch" forName="parentText" refType="w" refFor="ch" refForName="parentText" op="lte" fact="3.000000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.000000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00000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rot="90.000000" type="chevron" r:blip="">
            <dgm:adjLst/>
          </dgm:shape>
          <dgm:presOf axis="self" ptType="node"/>
          <dgm:constrLst>
            <dgm:constr type="lMarg" refType="primFontSz" fact="0.050000"/>
            <dgm:constr type="rMarg" refType="primFontSz" fact="0.050000"/>
            <dgm:constr type="tMarg" refType="primFontSz" fact="0.050000"/>
            <dgm:constr type="bMarg" refType="primFontSz" fact="0.050000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rot="90.00000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rot="-90.00000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0000"/>
                <dgm:constr type="bMarg" refType="primFontSz" fact="0.050000"/>
                <dgm:constr type="rMarg" refType="primFontSz" fact="0.050000"/>
              </dgm:constrLst>
            </dgm:if>
            <dgm:else name="Name9">
              <dgm:constrLst>
                <dgm:constr type="secFontSz" refType="primFontSz"/>
                <dgm:constr type="tMarg" refType="primFontSz" fact="0.050000"/>
                <dgm:constr type="bMarg" refType="primFontSz" fact="0.050000"/>
                <dgm:constr type="lMarg" refType="primFontSz" fact="0.050000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42900" y="2103120"/>
            <a:ext cx="2983230" cy="603503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531870" y="2103120"/>
            <a:ext cx="2983230" cy="603503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42900" y="2103120"/>
            <a:ext cx="6172200" cy="603503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hyperlink" Target="https://www.gosuslugi.ru/" TargetMode="External"/><Relationship Id="rId10" Type="http://schemas.openxmlformats.org/officeDocument/2006/relationships/image" Target="../media/image8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5" name="object 70"/>
          <p:cNvPicPr/>
          <p:nvPr/>
        </p:nvPicPr>
        <p:blipFill>
          <a:blip r:embed="rId2"/>
          <a:stretch/>
        </p:blipFill>
        <p:spPr bwMode="auto">
          <a:xfrm>
            <a:off x="2957891" y="8253086"/>
            <a:ext cx="673608" cy="749808"/>
          </a:xfrm>
          <a:prstGeom prst="rect">
            <a:avLst/>
          </a:prstGeom>
        </p:spPr>
      </p:pic>
      <p:pic>
        <p:nvPicPr>
          <p:cNvPr id="104" name="object 70"/>
          <p:cNvPicPr/>
          <p:nvPr/>
        </p:nvPicPr>
        <p:blipFill>
          <a:blip r:embed="rId2"/>
          <a:stretch/>
        </p:blipFill>
        <p:spPr bwMode="auto">
          <a:xfrm>
            <a:off x="2967227" y="5562600"/>
            <a:ext cx="673608" cy="749808"/>
          </a:xfrm>
          <a:prstGeom prst="rect">
            <a:avLst/>
          </a:prstGeom>
        </p:spPr>
      </p:pic>
      <p:pic>
        <p:nvPicPr>
          <p:cNvPr id="103" name="object 70"/>
          <p:cNvPicPr/>
          <p:nvPr/>
        </p:nvPicPr>
        <p:blipFill>
          <a:blip r:embed="rId2"/>
          <a:stretch/>
        </p:blipFill>
        <p:spPr bwMode="auto">
          <a:xfrm>
            <a:off x="3003192" y="3875441"/>
            <a:ext cx="673608" cy="749808"/>
          </a:xfrm>
          <a:prstGeom prst="rect">
            <a:avLst/>
          </a:prstGeom>
        </p:spPr>
      </p:pic>
      <p:pic>
        <p:nvPicPr>
          <p:cNvPr id="93" name="object 9"/>
          <p:cNvPicPr/>
          <p:nvPr/>
        </p:nvPicPr>
        <p:blipFill>
          <a:blip r:embed="rId3"/>
          <a:stretch/>
        </p:blipFill>
        <p:spPr bwMode="auto">
          <a:xfrm>
            <a:off x="182880" y="5502270"/>
            <a:ext cx="2628772" cy="716278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 bwMode="auto">
          <a:xfrm>
            <a:off x="178002" y="3810000"/>
            <a:ext cx="2633650" cy="5152643"/>
            <a:chOff x="133805" y="3352797"/>
            <a:chExt cx="2633650" cy="5152643"/>
          </a:xfrm>
        </p:grpSpPr>
        <p:pic>
          <p:nvPicPr>
            <p:cNvPr id="3" name="object 3"/>
            <p:cNvPicPr/>
            <p:nvPr/>
          </p:nvPicPr>
          <p:blipFill>
            <a:blip r:embed="rId4"/>
            <a:stretch/>
          </p:blipFill>
          <p:spPr bwMode="auto">
            <a:xfrm>
              <a:off x="138683" y="7848597"/>
              <a:ext cx="2620843" cy="65684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/>
            <a:stretch/>
          </p:blipFill>
          <p:spPr bwMode="auto">
            <a:xfrm>
              <a:off x="138683" y="6857997"/>
              <a:ext cx="2628771" cy="71475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/>
            <a:stretch/>
          </p:blipFill>
          <p:spPr bwMode="auto">
            <a:xfrm>
              <a:off x="138684" y="5943597"/>
              <a:ext cx="2620844" cy="71475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/>
            <a:stretch/>
          </p:blipFill>
          <p:spPr bwMode="auto">
            <a:xfrm>
              <a:off x="133805" y="4160518"/>
              <a:ext cx="2633649" cy="71627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/>
            <a:stretch/>
          </p:blipFill>
          <p:spPr bwMode="auto">
            <a:xfrm>
              <a:off x="138683" y="3352797"/>
              <a:ext cx="2628772" cy="717803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6"/>
          <a:stretch/>
        </p:blipFill>
        <p:spPr bwMode="auto">
          <a:xfrm>
            <a:off x="164592" y="2904865"/>
            <a:ext cx="2647060" cy="67653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/>
          <a:stretch/>
        </p:blipFill>
        <p:spPr bwMode="auto">
          <a:xfrm>
            <a:off x="177291" y="1981200"/>
            <a:ext cx="2634361" cy="646176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 bwMode="auto">
          <a:xfrm>
            <a:off x="115821" y="28575"/>
            <a:ext cx="6626738" cy="1868968"/>
          </a:xfrm>
          <a:prstGeom prst="rect">
            <a:avLst/>
          </a:prstGeom>
        </p:spPr>
        <p:txBody>
          <a:bodyPr vert="horz" wrap="square" lIns="36000" tIns="64769" rIns="36000" bIns="36000" rtlCol="0">
            <a:spAutoFit/>
          </a:bodyPr>
          <a:lstStyle/>
          <a:p>
            <a:pPr marL="563245" algn="ctr">
              <a:lnSpc>
                <a:spcPct val="100000"/>
              </a:lnSpc>
              <a:defRPr/>
            </a:pPr>
            <a:r>
              <a:rPr sz="1800">
                <a:solidFill>
                  <a:srgbClr val="001F5F"/>
                </a:solidFill>
                <a:latin typeface="Arial Black"/>
                <a:cs typeface="Arial Black"/>
              </a:rPr>
              <a:t>ПАМЯТКА</a:t>
            </a:r>
            <a:r>
              <a:rPr sz="1800" spc="-3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>
                <a:solidFill>
                  <a:srgbClr val="001F5F"/>
                </a:solidFill>
                <a:latin typeface="Arial Black"/>
                <a:cs typeface="Arial Black"/>
              </a:rPr>
              <a:t>–</a:t>
            </a:r>
            <a:r>
              <a:rPr sz="1800" spc="-1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>
                <a:solidFill>
                  <a:srgbClr val="001F5F"/>
                </a:solidFill>
                <a:latin typeface="Arial Black"/>
                <a:cs typeface="Arial Black"/>
              </a:rPr>
              <a:t>АЛГОРИТМ</a:t>
            </a:r>
            <a:r>
              <a:rPr sz="1800" spc="-2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800">
                <a:solidFill>
                  <a:srgbClr val="001F5F"/>
                </a:solidFill>
                <a:latin typeface="Arial Black"/>
                <a:cs typeface="Arial Black"/>
              </a:rPr>
              <a:t>по</a:t>
            </a:r>
            <a:r>
              <a:rPr sz="1800" spc="-2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lang="ru-RU" sz="1800">
                <a:solidFill>
                  <a:srgbClr val="001F5F"/>
                </a:solidFill>
                <a:latin typeface="Arial Black"/>
                <a:cs typeface="Arial Black"/>
              </a:rPr>
              <a:t>предупредительным мерам</a:t>
            </a:r>
            <a:endParaRPr sz="1800">
              <a:latin typeface="Arial Black"/>
              <a:cs typeface="Arial Black"/>
            </a:endParaRPr>
          </a:p>
          <a:p>
            <a:pPr marL="184785" marR="5080" indent="-172720" algn="just">
              <a:lnSpc>
                <a:spcPct val="100000"/>
              </a:lnSpc>
              <a:buFont typeface="Microsoft Sans Serif"/>
              <a:buChar char="•"/>
              <a:tabLst>
                <a:tab pos="185420" algn="l"/>
              </a:tabLst>
              <a:defRPr/>
            </a:pPr>
            <a:r>
              <a:rPr lang="ru-RU" sz="1000" b="1" spc="-5">
                <a:latin typeface="Times New Roman"/>
                <a:cs typeface="Times New Roman"/>
              </a:rPr>
              <a:t>Предупредительные меры</a:t>
            </a:r>
            <a:r>
              <a:rPr sz="1000" b="1">
                <a:latin typeface="Times New Roman"/>
                <a:cs typeface="Times New Roman"/>
              </a:rPr>
              <a:t> </a:t>
            </a:r>
            <a:r>
              <a:rPr sz="1000" spc="235">
                <a:latin typeface="Times New Roman"/>
                <a:cs typeface="Times New Roman"/>
              </a:rPr>
              <a:t>–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Финансовое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обеспечение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предупредительных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мер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по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сокращению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производственного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травматизма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и 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профессиональных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заболеваний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работников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и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санаторно-курортного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лечения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работников,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занятых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на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работах</a:t>
            </a:r>
            <a:r>
              <a:rPr sz="1000" spc="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с </a:t>
            </a:r>
            <a:r>
              <a:rPr sz="1000" spc="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вредными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и</a:t>
            </a:r>
            <a:r>
              <a:rPr sz="1000" spc="1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(или)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опасными</a:t>
            </a:r>
            <a:r>
              <a:rPr sz="1000" spc="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производственными</a:t>
            </a:r>
            <a:r>
              <a:rPr sz="1000" spc="1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факторами</a:t>
            </a:r>
            <a:endParaRPr sz="1000">
              <a:latin typeface="Times New Roman"/>
              <a:cs typeface="Times New Roman"/>
            </a:endParaRPr>
          </a:p>
          <a:p>
            <a:pPr marL="184785" marR="5080" indent="-172720" algn="just">
              <a:lnSpc>
                <a:spcPct val="100000"/>
              </a:lnSpc>
              <a:buFont typeface="Microsoft Sans Serif"/>
              <a:buChar char="•"/>
              <a:tabLst>
                <a:tab pos="185420" algn="l"/>
              </a:tabLst>
              <a:defRPr/>
            </a:pPr>
            <a:r>
              <a:rPr sz="1000" b="1">
                <a:latin typeface="Times New Roman"/>
                <a:cs typeface="Times New Roman"/>
              </a:rPr>
              <a:t>Правила</a:t>
            </a:r>
            <a:r>
              <a:rPr sz="1000" b="1" spc="5">
                <a:latin typeface="Times New Roman"/>
                <a:cs typeface="Times New Roman"/>
              </a:rPr>
              <a:t> </a:t>
            </a:r>
            <a:r>
              <a:rPr sz="1000" spc="235">
                <a:latin typeface="Times New Roman"/>
                <a:cs typeface="Times New Roman"/>
              </a:rPr>
              <a:t>–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Правила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финансового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обеспечения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предупредительных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мер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по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сокращению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производственного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травматизма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и профессиональных заболеваний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работников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и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санаторно-курортного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лечения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работников, занятых на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работах с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вредными и </a:t>
            </a:r>
            <a:r>
              <a:rPr sz="1000">
                <a:solidFill>
                  <a:srgbClr val="000066"/>
                </a:solidFill>
                <a:latin typeface="Times New Roman"/>
                <a:cs typeface="Times New Roman"/>
              </a:rPr>
              <a:t>(или)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опасными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производственными факторами, 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утвержденные</a:t>
            </a:r>
            <a:r>
              <a:rPr lang="ru-RU" sz="1000" spc="-10">
                <a:solidFill>
                  <a:srgbClr val="000066"/>
                </a:solidFill>
                <a:latin typeface="Times New Roman"/>
                <a:cs typeface="Times New Roman"/>
              </a:rPr>
              <a:t> приказом Минтруда</a:t>
            </a:r>
            <a:r>
              <a:rPr sz="1000" spc="-1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ru-RU" sz="1000" spc="-5">
                <a:solidFill>
                  <a:srgbClr val="000066"/>
                </a:solidFill>
                <a:latin typeface="Times New Roman"/>
                <a:cs typeface="Times New Roman"/>
              </a:rPr>
              <a:t>России от</a:t>
            </a:r>
            <a:r>
              <a:rPr lang="ru-RU" sz="100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ru-RU" sz="1000">
                <a:solidFill>
                  <a:srgbClr val="000066"/>
                </a:solidFill>
                <a:latin typeface="Times New Roman"/>
                <a:cs typeface="Times New Roman"/>
              </a:rPr>
              <a:t>11.07.2024 № 347н (ред. от 08.08.2025)</a:t>
            </a:r>
            <a:endParaRPr lang="ru-RU" sz="1000">
              <a:latin typeface="Times New Roman"/>
              <a:cs typeface="Times New Roman"/>
            </a:endParaRPr>
          </a:p>
          <a:p>
            <a:pPr marL="184785" marR="5080" indent="-172720" algn="just">
              <a:lnSpc>
                <a:spcPct val="100000"/>
              </a:lnSpc>
              <a:buFont typeface="Microsoft Sans Serif"/>
              <a:buChar char="•"/>
              <a:tabLst>
                <a:tab pos="185420" algn="l"/>
              </a:tabLst>
              <a:defRPr/>
            </a:pPr>
            <a:r>
              <a:rPr sz="1000" b="1" spc="35">
                <a:latin typeface="Times New Roman"/>
                <a:cs typeface="Times New Roman"/>
              </a:rPr>
              <a:t>ОСФР</a:t>
            </a:r>
            <a:r>
              <a:rPr sz="1000" spc="35">
                <a:latin typeface="Times New Roman"/>
                <a:cs typeface="Times New Roman"/>
              </a:rPr>
              <a:t>–</a:t>
            </a:r>
            <a:r>
              <a:rPr sz="1000" spc="290">
                <a:latin typeface="Times New Roman"/>
                <a:cs typeface="Times New Roman"/>
              </a:rPr>
              <a:t> </a:t>
            </a:r>
            <a:r>
              <a:rPr sz="1000" spc="-5">
                <a:solidFill>
                  <a:srgbClr val="000066"/>
                </a:solidFill>
                <a:latin typeface="Times New Roman"/>
                <a:cs typeface="Times New Roman"/>
              </a:rPr>
              <a:t>О</a:t>
            </a:r>
            <a:r>
              <a:rPr lang="ru-RU" sz="1000" spc="-5">
                <a:solidFill>
                  <a:srgbClr val="000066"/>
                </a:solidFill>
                <a:latin typeface="Times New Roman"/>
                <a:cs typeface="Times New Roman"/>
              </a:rPr>
              <a:t>тделение</a:t>
            </a:r>
            <a:r>
              <a:rPr sz="1000" spc="25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lang="ru-RU" sz="1000" spc="-5">
                <a:solidFill>
                  <a:srgbClr val="000066"/>
                </a:solidFill>
                <a:latin typeface="Times New Roman"/>
                <a:cs typeface="Times New Roman"/>
              </a:rPr>
              <a:t>Социального фонда </a:t>
            </a:r>
            <a:r>
              <a:rPr lang="ru-RU" sz="1000" spc="-5">
                <a:solidFill>
                  <a:srgbClr val="000066"/>
                </a:solidFill>
                <a:latin typeface="Times New Roman"/>
                <a:cs typeface="Times New Roman"/>
              </a:rPr>
              <a:t>по Амурской области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 bwMode="auto">
          <a:xfrm flipH="0" flipV="0">
            <a:off x="903592" y="2112752"/>
            <a:ext cx="1921359" cy="383069"/>
          </a:xfrm>
          <a:prstGeom prst="rect">
            <a:avLst/>
          </a:prstGeom>
        </p:spPr>
        <p:txBody>
          <a:bodyPr vert="horz" wrap="square" lIns="36000" tIns="13334" rIns="36000" bIns="36000" rtlCol="0">
            <a:spAutoFit/>
          </a:bodyPr>
          <a:lstStyle/>
          <a:p>
            <a:pPr marL="12700" marR="5080" indent="-12699">
              <a:lnSpc>
                <a:spcPct val="100000"/>
              </a:lnSpc>
              <a:spcBef>
                <a:spcPts val="105"/>
              </a:spcBef>
              <a:defRPr/>
            </a:pP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Определить 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к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он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т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а</a:t>
            </a:r>
            <a:r>
              <a:rPr sz="1050" spc="-10">
                <a:solidFill>
                  <a:srgbClr val="001F5F"/>
                </a:solidFill>
                <a:latin typeface="Arial Black"/>
                <a:cs typeface="Arial Black"/>
              </a:rPr>
              <a:t>к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тн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ы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е</a:t>
            </a:r>
            <a:r>
              <a:rPr sz="1050" spc="-5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endParaRPr sz="1050" spc="-4">
              <a:solidFill>
                <a:srgbClr val="001F5F"/>
              </a:solidFill>
              <a:latin typeface="Arial Black"/>
              <a:cs typeface="Arial Black"/>
            </a:endParaRPr>
          </a:p>
          <a:p>
            <a:pPr marL="12699" marR="5079" indent="-12699">
              <a:lnSpc>
                <a:spcPct val="100000"/>
              </a:lnSpc>
              <a:spcBef>
                <a:spcPts val="104"/>
              </a:spcBef>
              <a:defRPr/>
            </a:pPr>
            <a:r>
              <a:rPr sz="1050" spc="-4">
                <a:solidFill>
                  <a:srgbClr val="001F5F"/>
                </a:solidFill>
                <a:latin typeface="Arial Black"/>
                <a:cs typeface="Arial Black"/>
              </a:rPr>
              <a:t>да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нные </a:t>
            </a:r>
            <a:r>
              <a:rPr sz="1050" spc="-4">
                <a:solidFill>
                  <a:srgbClr val="001F5F"/>
                </a:solidFill>
                <a:latin typeface="Arial Black"/>
                <a:cs typeface="Arial Black"/>
              </a:rPr>
              <a:t>ОСФР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18" name="object 18"/>
          <p:cNvSpPr txBox="1"/>
          <p:nvPr/>
        </p:nvSpPr>
        <p:spPr bwMode="auto">
          <a:xfrm>
            <a:off x="2967227" y="1909445"/>
            <a:ext cx="3833495" cy="300355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А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дрес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sz="900" b="1" spc="8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675004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,</a:t>
            </a:r>
            <a:r>
              <a:rPr sz="900" b="1" spc="8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г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.</a:t>
            </a:r>
            <a:r>
              <a:rPr sz="900" b="1" spc="9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Благовещенск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,</a:t>
            </a:r>
            <a:r>
              <a:rPr sz="900" b="1" spc="9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15">
                <a:solidFill>
                  <a:srgbClr val="000066"/>
                </a:solidFill>
                <a:latin typeface="Arial"/>
                <a:cs typeface="Arial"/>
              </a:rPr>
              <a:t>ул.</a:t>
            </a:r>
            <a:r>
              <a:rPr sz="900" b="1" spc="114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Зейская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,</a:t>
            </a:r>
            <a:r>
              <a:rPr sz="900" b="1" spc="8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173А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 </a:t>
            </a:r>
            <a:endParaRPr lang="ru-RU" sz="900" b="1" spc="-5">
              <a:solidFill>
                <a:srgbClr val="000066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defRPr/>
            </a:pP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е-mail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sz="900" b="1" spc="24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900" b="1" spc="-5">
                <a:solidFill>
                  <a:srgbClr val="0000FF"/>
                </a:solidFill>
                <a:latin typeface="Arial"/>
                <a:cs typeface="Arial"/>
              </a:rPr>
              <a:t>office@038.pfr.gov.ru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 bwMode="auto">
          <a:xfrm flipH="0" flipV="0">
            <a:off x="2971799" y="2209799"/>
            <a:ext cx="3124919" cy="32337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900" b="1">
                <a:solidFill>
                  <a:srgbClr val="000066"/>
                </a:solidFill>
                <a:latin typeface="Arial"/>
                <a:cs typeface="Arial"/>
              </a:rPr>
              <a:t>Т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елефон</a:t>
            </a:r>
            <a:r>
              <a:rPr sz="900" b="1" spc="-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для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консультаций:</a:t>
            </a:r>
            <a:r>
              <a:rPr sz="900" b="1" spc="5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900" b="1" spc="-5">
                <a:solidFill>
                  <a:srgbClr val="000066"/>
                </a:solidFill>
                <a:latin typeface="Arial"/>
                <a:cs typeface="Arial"/>
              </a:rPr>
              <a:t>8 (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4</a:t>
            </a:r>
            <a:r>
              <a:rPr lang="en-US" sz="900" b="1" spc="-5">
                <a:solidFill>
                  <a:srgbClr val="000066"/>
                </a:solidFill>
                <a:latin typeface="Arial"/>
                <a:cs typeface="Arial"/>
              </a:rPr>
              <a:t>162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)</a:t>
            </a:r>
            <a:r>
              <a:rPr sz="900" b="1" spc="-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900" b="1" spc="-5">
                <a:solidFill>
                  <a:srgbClr val="000066"/>
                </a:solidFill>
                <a:latin typeface="Arial"/>
                <a:cs typeface="Arial"/>
              </a:rPr>
              <a:t>99-31-45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defRPr/>
            </a:pP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Официальный сайт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sz="900" b="1" spc="-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en-US" sz="800" b="1">
                <a:solidFill>
                  <a:srgbClr val="0000FF"/>
                </a:solidFill>
                <a:latin typeface="Arial"/>
                <a:cs typeface="Arial"/>
              </a:rPr>
              <a:t>https://sfr.gov.ru/branches/amur</a:t>
            </a:r>
            <a:r>
              <a:rPr lang="en-US" sz="800" b="1">
                <a:solidFill>
                  <a:srgbClr val="0000FF"/>
                </a:solidFill>
                <a:latin typeface="Arial"/>
                <a:cs typeface="Arial"/>
              </a:rPr>
              <a:t>/</a:t>
            </a:r>
            <a:endParaRPr lang="ru-RU" sz="800" b="1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 bwMode="auto">
          <a:xfrm>
            <a:off x="2971800" y="4753278"/>
            <a:ext cx="3549015" cy="428322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Наличие</a:t>
            </a:r>
            <a:r>
              <a:rPr sz="900" b="1" spc="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непогашенной</a:t>
            </a:r>
            <a:r>
              <a:rPr sz="900" b="1" spc="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недоимки,</a:t>
            </a:r>
            <a:r>
              <a:rPr sz="900" b="1" spc="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задолженности</a:t>
            </a:r>
            <a:r>
              <a:rPr sz="900" b="1" spc="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по</a:t>
            </a:r>
            <a:r>
              <a:rPr sz="900" b="1" spc="2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пеням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 и </a:t>
            </a:r>
            <a:r>
              <a:rPr sz="900" b="1" spc="-23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штрафам</a:t>
            </a:r>
            <a:r>
              <a:rPr sz="900" b="1" spc="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является</a:t>
            </a:r>
            <a:r>
              <a:rPr sz="900" b="1" spc="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причиной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отказа</a:t>
            </a:r>
            <a:r>
              <a:rPr lang="ru-RU" sz="900" b="1" spc="-10">
                <a:solidFill>
                  <a:srgbClr val="000066"/>
                </a:solidFill>
                <a:latin typeface="Arial"/>
                <a:cs typeface="Arial"/>
              </a:rPr>
              <a:t> в предупредительных мерах</a:t>
            </a:r>
            <a:r>
              <a:rPr sz="900" b="1" spc="3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00" b="1" spc="-10">
                <a:latin typeface="Arial"/>
                <a:cs typeface="Arial"/>
              </a:rPr>
              <a:t>(</a:t>
            </a:r>
            <a:r>
              <a:rPr sz="800" b="1" spc="-10">
                <a:latin typeface="Arial"/>
                <a:cs typeface="Arial"/>
              </a:rPr>
              <a:t>пункт</a:t>
            </a:r>
            <a:r>
              <a:rPr sz="800" b="1" spc="45">
                <a:latin typeface="Arial"/>
                <a:cs typeface="Arial"/>
              </a:rPr>
              <a:t> </a:t>
            </a:r>
            <a:r>
              <a:rPr lang="ru-RU" sz="800" b="1" spc="-5">
                <a:latin typeface="Arial"/>
                <a:cs typeface="Arial"/>
              </a:rPr>
              <a:t>6 </a:t>
            </a:r>
            <a:r>
              <a:rPr sz="800" b="1">
                <a:latin typeface="Arial"/>
                <a:cs typeface="Arial"/>
              </a:rPr>
              <a:t>Правил</a:t>
            </a:r>
            <a:r>
              <a:rPr sz="800" b="1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 bwMode="auto">
          <a:xfrm>
            <a:off x="6116342" y="3047234"/>
            <a:ext cx="165735" cy="391795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2400" b="1">
                <a:latin typeface="Calibri"/>
                <a:cs typeface="Calibri"/>
              </a:rPr>
              <a:t>x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 bwMode="auto">
          <a:xfrm>
            <a:off x="4323589" y="2946666"/>
            <a:ext cx="1735455" cy="713016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650" b="1" spc="-5">
                <a:solidFill>
                  <a:srgbClr val="000066"/>
                </a:solidFill>
                <a:latin typeface="Arial"/>
                <a:cs typeface="Arial"/>
              </a:rPr>
              <a:t>Расходы</a:t>
            </a:r>
            <a:r>
              <a:rPr sz="650" b="1" spc="-4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650" b="1" spc="-5">
                <a:solidFill>
                  <a:srgbClr val="000066"/>
                </a:solidFill>
                <a:latin typeface="Arial"/>
                <a:cs typeface="Arial"/>
              </a:rPr>
              <a:t>на выплату пособий по временной нетрудоспособности в связи с несчастными случаями на производстве или профессиональными заболеваниями и на оплату </a:t>
            </a:r>
            <a:r>
              <a:rPr lang="ru-RU" sz="650" b="1" spc="-5">
                <a:solidFill>
                  <a:srgbClr val="000066"/>
                </a:solidFill>
                <a:latin typeface="Arial"/>
                <a:cs typeface="Arial"/>
              </a:rPr>
              <a:t>отпуска </a:t>
            </a:r>
            <a:r>
              <a:rPr lang="ru-RU" sz="650" b="1" spc="-5">
                <a:solidFill>
                  <a:srgbClr val="000066"/>
                </a:solidFill>
                <a:latin typeface="Arial"/>
                <a:cs typeface="Arial"/>
              </a:rPr>
              <a:t>на весь период </a:t>
            </a:r>
            <a:r>
              <a:rPr lang="ru-RU" sz="650" b="1" spc="-5">
                <a:solidFill>
                  <a:srgbClr val="000066"/>
                </a:solidFill>
                <a:latin typeface="Arial"/>
                <a:cs typeface="Arial"/>
              </a:rPr>
              <a:t>лечения </a:t>
            </a:r>
            <a:r>
              <a:rPr lang="ru-RU" sz="650" b="1" spc="-5">
                <a:solidFill>
                  <a:srgbClr val="000066"/>
                </a:solidFill>
                <a:latin typeface="Arial"/>
                <a:cs typeface="Arial"/>
              </a:rPr>
              <a:t>и проезда к месту лечения и обратно.</a:t>
            </a:r>
            <a:endParaRPr sz="6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 bwMode="auto">
          <a:xfrm>
            <a:off x="1110946" y="3870960"/>
            <a:ext cx="1436877" cy="506730"/>
          </a:xfrm>
          <a:prstGeom prst="rect">
            <a:avLst/>
          </a:prstGeom>
        </p:spPr>
        <p:txBody>
          <a:bodyPr vert="horz" wrap="square" lIns="36000" tIns="13335" rIns="36000" bIns="36000" rtlCol="0">
            <a:spAutoFit/>
          </a:bodyPr>
          <a:lstStyle/>
          <a:p>
            <a:pPr marL="12700" marR="5080" indent="207010">
              <a:lnSpc>
                <a:spcPct val="100000"/>
              </a:lnSpc>
              <a:spcBef>
                <a:spcPts val="105"/>
              </a:spcBef>
              <a:defRPr/>
            </a:pP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Определить 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мероприятия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для </a:t>
            </a:r>
            <a:r>
              <a:rPr sz="1050" spc="-34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фин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а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н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с</a:t>
            </a:r>
            <a:r>
              <a:rPr sz="1050" spc="-15">
                <a:solidFill>
                  <a:srgbClr val="001F5F"/>
                </a:solidFill>
                <a:latin typeface="Arial Black"/>
                <a:cs typeface="Arial Black"/>
              </a:rPr>
              <a:t>и</a:t>
            </a:r>
            <a:r>
              <a:rPr sz="1050" spc="-10">
                <a:solidFill>
                  <a:srgbClr val="001F5F"/>
                </a:solidFill>
                <a:latin typeface="Arial Black"/>
                <a:cs typeface="Arial Black"/>
              </a:rPr>
              <a:t>р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в</a:t>
            </a:r>
            <a:r>
              <a:rPr sz="1050" spc="-10">
                <a:solidFill>
                  <a:srgbClr val="001F5F"/>
                </a:solidFill>
                <a:latin typeface="Arial Black"/>
                <a:cs typeface="Arial Black"/>
              </a:rPr>
              <a:t>а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н</a:t>
            </a:r>
            <a:r>
              <a:rPr sz="1050" spc="-15">
                <a:solidFill>
                  <a:srgbClr val="001F5F"/>
                </a:solidFill>
                <a:latin typeface="Arial Black"/>
                <a:cs typeface="Arial Black"/>
              </a:rPr>
              <a:t>и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я</a:t>
            </a:r>
            <a:endParaRPr sz="1050">
              <a:latin typeface="Arial Black"/>
              <a:cs typeface="Arial Black"/>
            </a:endParaRPr>
          </a:p>
        </p:txBody>
      </p:sp>
      <p:pic>
        <p:nvPicPr>
          <p:cNvPr id="32" name="object 32"/>
          <p:cNvPicPr/>
          <p:nvPr/>
        </p:nvPicPr>
        <p:blipFill>
          <a:blip r:embed="rId8"/>
          <a:stretch/>
        </p:blipFill>
        <p:spPr bwMode="auto">
          <a:xfrm>
            <a:off x="6348882" y="2717325"/>
            <a:ext cx="449580" cy="403860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 bwMode="auto">
          <a:xfrm flipH="0" flipV="0">
            <a:off x="6434606" y="2837143"/>
            <a:ext cx="336883" cy="200824"/>
          </a:xfrm>
          <a:prstGeom prst="rect">
            <a:avLst/>
          </a:prstGeom>
        </p:spPr>
        <p:txBody>
          <a:bodyPr vert="horz" wrap="square" lIns="36000" tIns="12064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000" b="1" spc="-10">
                <a:solidFill>
                  <a:srgbClr val="000066"/>
                </a:solidFill>
                <a:latin typeface="Arial"/>
                <a:cs typeface="Arial"/>
              </a:rPr>
              <a:t>20</a:t>
            </a:r>
            <a:r>
              <a:rPr sz="1000" b="1" spc="-9">
                <a:solidFill>
                  <a:srgbClr val="000066"/>
                </a:solidFill>
                <a:latin typeface="Arial"/>
                <a:cs typeface="Arial"/>
              </a:rPr>
              <a:t>%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 bwMode="auto">
          <a:xfrm>
            <a:off x="903593" y="4726139"/>
            <a:ext cx="1729752" cy="482600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  <a:defRPr/>
            </a:pPr>
            <a:r>
              <a:rPr sz="1000" spc="-10">
                <a:solidFill>
                  <a:srgbClr val="001F5F"/>
                </a:solidFill>
                <a:latin typeface="Arial Black"/>
                <a:cs typeface="Arial Black"/>
              </a:rPr>
              <a:t>Проверить </a:t>
            </a:r>
            <a:r>
              <a:rPr sz="1000" spc="-5">
                <a:solidFill>
                  <a:srgbClr val="001F5F"/>
                </a:solidFill>
                <a:latin typeface="Arial Black"/>
                <a:cs typeface="Arial Black"/>
              </a:rPr>
              <a:t>отсутствие </a:t>
            </a:r>
            <a:r>
              <a:rPr sz="1000" spc="-32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00" spc="-10">
                <a:solidFill>
                  <a:srgbClr val="001F5F"/>
                </a:solidFill>
                <a:latin typeface="Arial Black"/>
                <a:cs typeface="Arial Black"/>
              </a:rPr>
              <a:t>задолженности </a:t>
            </a:r>
            <a:r>
              <a:rPr sz="1000" spc="-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00" spc="-10">
                <a:solidFill>
                  <a:srgbClr val="001F5F"/>
                </a:solidFill>
                <a:latin typeface="Arial Black"/>
                <a:cs typeface="Arial Black"/>
              </a:rPr>
              <a:t>перед</a:t>
            </a:r>
            <a:r>
              <a:rPr sz="1000" spc="1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00" spc="-5">
                <a:solidFill>
                  <a:srgbClr val="001F5F"/>
                </a:solidFill>
                <a:latin typeface="Arial Black"/>
                <a:cs typeface="Arial Black"/>
              </a:rPr>
              <a:t>ОСФР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37" name="object 37"/>
          <p:cNvSpPr txBox="1"/>
          <p:nvPr/>
        </p:nvSpPr>
        <p:spPr bwMode="auto">
          <a:xfrm flipH="0" flipV="0">
            <a:off x="2847806" y="2751336"/>
            <a:ext cx="3372905" cy="18621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84785" algn="l"/>
                <a:tab pos="185420" algn="l"/>
              </a:tabLst>
              <a:defRPr/>
            </a:pP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Обратиться 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к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специалистам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ОСФР </a:t>
            </a:r>
            <a:r>
              <a:rPr sz="900" b="1" spc="-23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или с</a:t>
            </a:r>
            <a:r>
              <a:rPr sz="900" b="1" spc="-9">
                <a:solidFill>
                  <a:srgbClr val="000066"/>
                </a:solidFill>
                <a:latin typeface="Arial"/>
                <a:cs typeface="Arial"/>
              </a:rPr>
              <a:t>амостоятельно</a:t>
            </a:r>
            <a:r>
              <a:rPr sz="900" b="1">
                <a:latin typeface="Arial"/>
                <a:cs typeface="Arial"/>
              </a:rPr>
              <a:t>:</a:t>
            </a:r>
            <a:endParaRPr/>
          </a:p>
        </p:txBody>
      </p:sp>
      <p:sp>
        <p:nvSpPr>
          <p:cNvPr id="40" name="object 40"/>
          <p:cNvSpPr txBox="1"/>
          <p:nvPr/>
        </p:nvSpPr>
        <p:spPr bwMode="auto">
          <a:xfrm flipH="0" flipV="0">
            <a:off x="3150051" y="4043679"/>
            <a:ext cx="434298" cy="32337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800" spc="-5">
                <a:solidFill>
                  <a:srgbClr val="000066"/>
                </a:solidFill>
                <a:latin typeface="Arial Black"/>
                <a:cs typeface="Arial Black"/>
              </a:rPr>
              <a:t>17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41" name="object 41"/>
          <p:cNvSpPr txBox="1"/>
          <p:nvPr/>
        </p:nvSpPr>
        <p:spPr bwMode="auto">
          <a:xfrm flipH="0" flipV="0">
            <a:off x="3676800" y="3974464"/>
            <a:ext cx="3095049" cy="471969"/>
          </a:xfrm>
          <a:prstGeom prst="rect">
            <a:avLst/>
          </a:prstGeom>
        </p:spPr>
        <p:txBody>
          <a:bodyPr vert="horz" wrap="square" lIns="36000" tIns="19684" rIns="36000" bIns="36000" rtlCol="0">
            <a:spAutoFit/>
          </a:bodyPr>
          <a:lstStyle/>
          <a:p>
            <a:pPr marL="106680" marR="5080" indent="-94615">
              <a:lnSpc>
                <a:spcPct val="104000"/>
              </a:lnSpc>
              <a:spcBef>
                <a:spcPts val="155"/>
              </a:spcBef>
              <a:defRPr/>
            </a:pPr>
            <a:r>
              <a:rPr sz="1600" spc="-5">
                <a:solidFill>
                  <a:srgbClr val="000066"/>
                </a:solidFill>
                <a:latin typeface="Arial Black"/>
                <a:cs typeface="Arial Black"/>
              </a:rPr>
              <a:t>Мероприятий </a:t>
            </a:r>
            <a:r>
              <a:rPr sz="900" b="1" spc="-10">
                <a:latin typeface="Arial"/>
                <a:cs typeface="Arial"/>
              </a:rPr>
              <a:t>(</a:t>
            </a:r>
            <a:r>
              <a:rPr sz="900" b="1" spc="-10">
                <a:latin typeface="Arial"/>
                <a:cs typeface="Arial"/>
              </a:rPr>
              <a:t>пункт</a:t>
            </a:r>
            <a:r>
              <a:rPr sz="900" b="1" spc="-10">
                <a:latin typeface="Arial"/>
                <a:cs typeface="Arial"/>
              </a:rPr>
              <a:t> </a:t>
            </a:r>
            <a:r>
              <a:rPr lang="ru-RU" sz="900" b="1" spc="-5">
                <a:latin typeface="Arial"/>
                <a:cs typeface="Arial"/>
              </a:rPr>
              <a:t>2</a:t>
            </a:r>
            <a:r>
              <a:rPr sz="900" b="1" spc="-5">
                <a:latin typeface="Arial"/>
                <a:cs typeface="Arial"/>
              </a:rPr>
              <a:t> </a:t>
            </a:r>
            <a:r>
              <a:rPr sz="900" b="1" spc="-5">
                <a:latin typeface="Arial"/>
                <a:cs typeface="Arial"/>
              </a:rPr>
              <a:t>Правил) </a:t>
            </a:r>
            <a:r>
              <a:rPr sz="900" b="1" spc="-235">
                <a:latin typeface="Arial"/>
                <a:cs typeface="Arial"/>
              </a:rPr>
              <a:t> </a:t>
            </a:r>
            <a:endParaRPr sz="900" b="1" spc="-234">
              <a:latin typeface="Arial"/>
              <a:cs typeface="Arial"/>
            </a:endParaRPr>
          </a:p>
          <a:p>
            <a:pPr marL="106679" marR="5079" indent="-94614" algn="ctr">
              <a:lnSpc>
                <a:spcPct val="104000"/>
              </a:lnSpc>
              <a:spcBef>
                <a:spcPts val="154"/>
              </a:spcBef>
              <a:defRPr/>
            </a:pPr>
            <a:r>
              <a:rPr sz="900" b="1" spc="-4">
                <a:solidFill>
                  <a:srgbClr val="000066"/>
                </a:solidFill>
                <a:latin typeface="Arial"/>
                <a:cs typeface="Arial"/>
              </a:rPr>
              <a:t>(см. </a:t>
            </a:r>
            <a:r>
              <a:rPr sz="900" b="1" spc="-9">
                <a:solidFill>
                  <a:srgbClr val="000066"/>
                </a:solidFill>
                <a:latin typeface="Arial"/>
                <a:cs typeface="Arial"/>
              </a:rPr>
              <a:t>оборотную</a:t>
            </a:r>
            <a:r>
              <a:rPr sz="900" b="1" spc="49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4">
                <a:solidFill>
                  <a:srgbClr val="000066"/>
                </a:solidFill>
                <a:latin typeface="Arial"/>
                <a:cs typeface="Arial"/>
              </a:rPr>
              <a:t>сторону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9">
                <a:solidFill>
                  <a:srgbClr val="000066"/>
                </a:solidFill>
                <a:latin typeface="Arial"/>
                <a:cs typeface="Arial"/>
              </a:rPr>
              <a:t>памятки)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 bwMode="auto">
          <a:xfrm flipH="0" flipV="0">
            <a:off x="3129594" y="5750813"/>
            <a:ext cx="420416" cy="32337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5">
                <a:solidFill>
                  <a:srgbClr val="000066"/>
                </a:solidFill>
                <a:latin typeface="Arial Black"/>
                <a:cs typeface="Arial Black"/>
              </a:rPr>
              <a:t>01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 flipH="0" flipV="0">
            <a:off x="3640834" y="6102631"/>
            <a:ext cx="1178264" cy="292264"/>
          </a:xfrm>
          <a:prstGeom prst="rect">
            <a:avLst/>
          </a:prstGeom>
        </p:spPr>
        <p:txBody>
          <a:bodyPr vert="horz" wrap="square" lIns="36000" tIns="12064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600" spc="-5">
                <a:solidFill>
                  <a:srgbClr val="000066"/>
                </a:solidFill>
                <a:latin typeface="Arial Black"/>
                <a:cs typeface="Arial Black"/>
              </a:rPr>
              <a:t>августа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47" name="object 47"/>
          <p:cNvSpPr txBox="1"/>
          <p:nvPr/>
        </p:nvSpPr>
        <p:spPr bwMode="auto">
          <a:xfrm>
            <a:off x="3631498" y="5408411"/>
            <a:ext cx="3026749" cy="69421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065" marR="5080" algn="ctr">
              <a:spcBef>
                <a:spcPts val="100"/>
              </a:spcBef>
              <a:tabLst>
                <a:tab pos="184785" algn="l"/>
                <a:tab pos="185420" algn="l"/>
              </a:tabLst>
              <a:defRPr/>
            </a:pPr>
            <a:r>
              <a:rPr lang="ru-RU" sz="850" b="1" u="sng" spc="-5">
                <a:solidFill>
                  <a:srgbClr val="000066"/>
                </a:solidFill>
                <a:latin typeface="Arial"/>
                <a:cs typeface="Arial"/>
              </a:rPr>
              <a:t>Способы</a:t>
            </a:r>
            <a:r>
              <a:rPr lang="ru-RU" sz="850" b="1" u="sng" spc="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850" b="1" u="sng" spc="-5">
                <a:solidFill>
                  <a:srgbClr val="000066"/>
                </a:solidFill>
                <a:latin typeface="Arial"/>
                <a:cs typeface="Arial"/>
              </a:rPr>
              <a:t>подачи</a:t>
            </a:r>
            <a:r>
              <a:rPr lang="ru-RU" sz="850" b="1" u="sng" spc="-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850" b="1" u="sng" spc="-5">
                <a:solidFill>
                  <a:srgbClr val="000066"/>
                </a:solidFill>
                <a:latin typeface="Arial"/>
                <a:cs typeface="Arial"/>
              </a:rPr>
              <a:t>заявления</a:t>
            </a:r>
            <a:r>
              <a:rPr lang="ru-RU" sz="850" b="1" u="sng" spc="-5">
                <a:solidFill>
                  <a:srgbClr val="000066"/>
                </a:solidFill>
                <a:latin typeface="Arial"/>
                <a:cs typeface="Arial"/>
              </a:rPr>
              <a:t>:</a:t>
            </a:r>
            <a:endParaRPr/>
          </a:p>
          <a:p>
            <a:pPr marL="184785" marR="5080" indent="-17272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184785" algn="l"/>
                <a:tab pos="185420" algn="l"/>
              </a:tabLst>
              <a:defRPr/>
            </a:pPr>
            <a:r>
              <a:rPr sz="850" b="1">
                <a:solidFill>
                  <a:srgbClr val="000066"/>
                </a:solidFill>
                <a:latin typeface="Arial"/>
                <a:cs typeface="Arial"/>
              </a:rPr>
              <a:t>в</a:t>
            </a:r>
            <a:r>
              <a:rPr sz="850" b="1" spc="8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ОСФР</a:t>
            </a:r>
            <a:r>
              <a:rPr sz="850" b="1" spc="8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(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лично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,</a:t>
            </a:r>
            <a:r>
              <a:rPr sz="850" b="1" spc="8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>
                <a:solidFill>
                  <a:srgbClr val="000066"/>
                </a:solidFill>
                <a:latin typeface="Arial"/>
                <a:cs typeface="Arial"/>
              </a:rPr>
              <a:t>по</a:t>
            </a:r>
            <a:r>
              <a:rPr sz="850" b="1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22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почте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)</a:t>
            </a:r>
            <a:endParaRPr sz="85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Font typeface="Microsoft Sans Serif"/>
              <a:buChar char="•"/>
              <a:tabLst>
                <a:tab pos="184785" algn="l"/>
                <a:tab pos="185420" algn="l"/>
              </a:tabLst>
              <a:defRPr/>
            </a:pP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через</a:t>
            </a:r>
            <a:r>
              <a:rPr sz="850" b="1" spc="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>
                <a:solidFill>
                  <a:srgbClr val="000066"/>
                </a:solidFill>
                <a:latin typeface="Arial"/>
                <a:cs typeface="Arial"/>
              </a:rPr>
              <a:t>Единый</a:t>
            </a:r>
            <a:r>
              <a:rPr sz="850" b="1" spc="-3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портал</a:t>
            </a:r>
            <a:r>
              <a:rPr sz="850" b="1" spc="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5">
                <a:solidFill>
                  <a:srgbClr val="000066"/>
                </a:solidFill>
                <a:latin typeface="Arial"/>
                <a:cs typeface="Arial"/>
              </a:rPr>
              <a:t>государственных</a:t>
            </a:r>
            <a:r>
              <a:rPr sz="850" b="1" spc="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50" b="1" spc="-10">
                <a:solidFill>
                  <a:srgbClr val="000066"/>
                </a:solidFill>
                <a:latin typeface="Arial"/>
                <a:cs typeface="Arial"/>
              </a:rPr>
              <a:t>услуг</a:t>
            </a:r>
            <a:r>
              <a:rPr sz="850" b="1" spc="-10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sz="850" b="1" spc="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800" b="1" u="sng">
                <a:solidFill>
                  <a:srgbClr val="0000FF"/>
                </a:solidFill>
                <a:latin typeface="Arial"/>
                <a:cs typeface="Arial"/>
                <a:hlinkClick r:id="rId9" tooltip="https://www.gosuslugi.ru/"/>
              </a:rPr>
              <a:t>https://www.gosuslugi.ru</a:t>
            </a:r>
            <a:r>
              <a:rPr sz="800" b="1" u="sng">
                <a:solidFill>
                  <a:srgbClr val="0000FF"/>
                </a:solidFill>
                <a:latin typeface="Arial"/>
                <a:cs typeface="Arial"/>
                <a:hlinkClick r:id="rId9" tooltip="https://www.gosuslugi.ru/"/>
              </a:rPr>
              <a:t>/</a:t>
            </a:r>
            <a:r>
              <a:rPr lang="ru-RU" sz="800" b="1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ru-RU" sz="800" b="1">
                <a:latin typeface="Arial"/>
                <a:cs typeface="Arial"/>
              </a:rPr>
              <a:t>(приоритетный)</a:t>
            </a:r>
            <a:endParaRPr lang="ru-RU" sz="800" b="1">
              <a:latin typeface="Arial"/>
              <a:cs typeface="Arial"/>
            </a:endParaRPr>
          </a:p>
          <a:p>
            <a:pPr marL="184784" indent="-172719">
              <a:lnSpc>
                <a:spcPct val="100000"/>
              </a:lnSpc>
              <a:buFont typeface="Microsoft Sans Serif"/>
              <a:buChar char="•"/>
              <a:tabLst>
                <a:tab pos="184784" algn="l"/>
                <a:tab pos="185419" algn="l"/>
              </a:tabLst>
              <a:defRPr/>
            </a:pPr>
            <a:r>
              <a:rPr lang="ru-RU" sz="8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МФЦ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 bwMode="auto">
          <a:xfrm flipH="0" flipV="0">
            <a:off x="876477" y="6553199"/>
            <a:ext cx="1909138" cy="369734"/>
          </a:xfrm>
          <a:prstGeom prst="rect">
            <a:avLst/>
          </a:prstGeom>
        </p:spPr>
        <p:txBody>
          <a:bodyPr vert="horz" wrap="square" lIns="36000" tIns="13334" rIns="36000" bIns="36000" rtlCol="0">
            <a:spAutoFit/>
          </a:bodyPr>
          <a:lstStyle/>
          <a:p>
            <a:pPr marL="12700" marR="5080" indent="-12699" algn="ctr">
              <a:lnSpc>
                <a:spcPct val="100000"/>
              </a:lnSpc>
              <a:spcBef>
                <a:spcPts val="105"/>
              </a:spcBef>
              <a:defRPr/>
            </a:pP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Получить и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нформацию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 </a:t>
            </a:r>
            <a:r>
              <a:rPr sz="1050" spc="-33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ре</a:t>
            </a:r>
            <a:r>
              <a:rPr sz="1050" spc="10">
                <a:solidFill>
                  <a:srgbClr val="001F5F"/>
                </a:solidFill>
                <a:latin typeface="Arial Black"/>
                <a:cs typeface="Arial Black"/>
              </a:rPr>
              <a:t>ш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ен</a:t>
            </a:r>
            <a:r>
              <a:rPr sz="1050" spc="-15">
                <a:solidFill>
                  <a:srgbClr val="001F5F"/>
                </a:solidFill>
                <a:latin typeface="Arial Black"/>
                <a:cs typeface="Arial Black"/>
              </a:rPr>
              <a:t>и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и</a:t>
            </a:r>
            <a:r>
              <a:rPr sz="1050" spc="-4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О</a:t>
            </a:r>
            <a:r>
              <a:rPr sz="1050" spc="-10">
                <a:solidFill>
                  <a:srgbClr val="001F5F"/>
                </a:solidFill>
                <a:latin typeface="Arial Black"/>
                <a:cs typeface="Arial Black"/>
              </a:rPr>
              <a:t>С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ФР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53" name="object 53"/>
          <p:cNvSpPr txBox="1"/>
          <p:nvPr/>
        </p:nvSpPr>
        <p:spPr bwMode="auto">
          <a:xfrm flipH="0" flipV="0">
            <a:off x="889987" y="8443962"/>
            <a:ext cx="1803455" cy="369734"/>
          </a:xfrm>
          <a:prstGeom prst="rect">
            <a:avLst/>
          </a:prstGeom>
        </p:spPr>
        <p:txBody>
          <a:bodyPr vert="horz" wrap="square" lIns="36000" tIns="13334" rIns="36000" bIns="3600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5"/>
              </a:spcBef>
              <a:defRPr/>
            </a:pP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Подать 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заявление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1050" spc="-34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lang="ru-RU" sz="1050">
                <a:solidFill>
                  <a:srgbClr val="001F5F"/>
                </a:solidFill>
                <a:latin typeface="Arial Black"/>
                <a:cs typeface="Arial Black"/>
              </a:rPr>
              <a:t>о 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во</a:t>
            </a:r>
            <a:r>
              <a:rPr sz="1050" spc="5">
                <a:solidFill>
                  <a:srgbClr val="001F5F"/>
                </a:solidFill>
                <a:latin typeface="Arial Black"/>
                <a:cs typeface="Arial Black"/>
              </a:rPr>
              <a:t>з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м</a:t>
            </a:r>
            <a:r>
              <a:rPr sz="1050">
                <a:solidFill>
                  <a:srgbClr val="001F5F"/>
                </a:solidFill>
                <a:latin typeface="Arial Black"/>
                <a:cs typeface="Arial Black"/>
              </a:rPr>
              <a:t>еще</a:t>
            </a:r>
            <a:r>
              <a:rPr sz="1050" spc="-10">
                <a:solidFill>
                  <a:srgbClr val="001F5F"/>
                </a:solidFill>
                <a:latin typeface="Arial Black"/>
                <a:cs typeface="Arial Black"/>
              </a:rPr>
              <a:t>н</a:t>
            </a:r>
            <a:r>
              <a:rPr sz="1050" spc="-5">
                <a:solidFill>
                  <a:srgbClr val="001F5F"/>
                </a:solidFill>
                <a:latin typeface="Arial Black"/>
                <a:cs typeface="Arial Black"/>
              </a:rPr>
              <a:t>и</a:t>
            </a:r>
            <a:r>
              <a:rPr lang="ru-RU" sz="1050">
                <a:solidFill>
                  <a:srgbClr val="001F5F"/>
                </a:solidFill>
                <a:latin typeface="Arial Black"/>
                <a:cs typeface="Arial Black"/>
              </a:rPr>
              <a:t>и расходов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57" name="object 57"/>
          <p:cNvSpPr txBox="1"/>
          <p:nvPr/>
        </p:nvSpPr>
        <p:spPr bwMode="auto">
          <a:xfrm>
            <a:off x="2811651" y="2946170"/>
            <a:ext cx="1475278" cy="786294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67310" algn="ctr">
              <a:lnSpc>
                <a:spcPts val="355"/>
              </a:lnSpc>
              <a:defRPr/>
            </a:pPr>
            <a:endParaRPr lang="ru-RU" sz="600" b="1" spc="-10">
              <a:solidFill>
                <a:srgbClr val="000066"/>
              </a:solidFill>
              <a:latin typeface="Arial"/>
              <a:cs typeface="Arial"/>
            </a:endParaRPr>
          </a:p>
          <a:p>
            <a:pPr marL="67310" algn="ctr">
              <a:lnSpc>
                <a:spcPts val="355"/>
              </a:lnSpc>
              <a:defRPr/>
            </a:pPr>
            <a:r>
              <a:rPr sz="700" b="1" spc="-10">
                <a:solidFill>
                  <a:srgbClr val="000066"/>
                </a:solidFill>
                <a:latin typeface="Arial"/>
                <a:cs typeface="Arial"/>
              </a:rPr>
              <a:t>Сумма</a:t>
            </a:r>
            <a:r>
              <a:rPr sz="700" b="1" spc="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700" b="1" spc="-5">
                <a:solidFill>
                  <a:srgbClr val="000066"/>
                </a:solidFill>
                <a:latin typeface="Arial"/>
                <a:cs typeface="Arial"/>
              </a:rPr>
              <a:t>страховых</a:t>
            </a:r>
            <a:r>
              <a:rPr sz="700" b="1" spc="-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700" b="1">
                <a:solidFill>
                  <a:srgbClr val="000066"/>
                </a:solidFill>
                <a:latin typeface="Arial"/>
                <a:cs typeface="Arial"/>
              </a:rPr>
              <a:t>взносов,</a:t>
            </a:r>
            <a:endParaRPr sz="700">
              <a:latin typeface="Arial"/>
              <a:cs typeface="Arial"/>
            </a:endParaRPr>
          </a:p>
          <a:p>
            <a:pPr marL="38100" algn="ctr">
              <a:lnSpc>
                <a:spcPct val="100000"/>
              </a:lnSpc>
              <a:defRPr/>
            </a:pPr>
            <a:r>
              <a:rPr sz="700" b="1" spc="-5">
                <a:solidFill>
                  <a:srgbClr val="000066"/>
                </a:solidFill>
                <a:latin typeface="Arial"/>
                <a:cs typeface="Arial"/>
              </a:rPr>
              <a:t>начисленных</a:t>
            </a:r>
            <a:r>
              <a:rPr sz="700" b="1" spc="-2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700" b="1" spc="-5">
                <a:solidFill>
                  <a:srgbClr val="000066"/>
                </a:solidFill>
                <a:latin typeface="Arial"/>
                <a:cs typeface="Arial"/>
              </a:rPr>
              <a:t>страхователем</a:t>
            </a:r>
            <a:endParaRPr sz="700">
              <a:latin typeface="Arial"/>
              <a:cs typeface="Arial"/>
            </a:endParaRPr>
          </a:p>
          <a:p>
            <a:pPr algn="ctr">
              <a:spcBef>
                <a:spcPts val="30"/>
              </a:spcBef>
              <a:defRPr/>
            </a:pPr>
            <a:r>
              <a:rPr lang="ru-RU" sz="700" b="1" spc="-4">
                <a:solidFill>
                  <a:srgbClr val="000066"/>
                </a:solidFill>
                <a:latin typeface="Arial"/>
                <a:cs typeface="Arial"/>
              </a:rPr>
              <a:t>за предшествующий календарный год</a:t>
            </a:r>
            <a:endParaRPr lang="ru-RU" sz="700" b="1" spc="-4">
              <a:solidFill>
                <a:srgbClr val="000066"/>
              </a:solidFill>
              <a:latin typeface="Arial"/>
              <a:cs typeface="Arial"/>
            </a:endParaRPr>
          </a:p>
          <a:p>
            <a:pPr algn="ctr">
              <a:spcBef>
                <a:spcPts val="29"/>
              </a:spcBef>
              <a:defRPr/>
            </a:pPr>
            <a:r>
              <a:rPr lang="ru-RU" sz="700" b="1" spc="-4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700" b="1">
                <a:solidFill>
                  <a:srgbClr val="000066"/>
                </a:solidFill>
                <a:latin typeface="Arial"/>
                <a:cs typeface="Arial"/>
              </a:rPr>
              <a:t>(</a:t>
            </a:r>
            <a:r>
              <a:rPr sz="700" b="1">
                <a:solidFill>
                  <a:srgbClr val="000066"/>
                </a:solidFill>
                <a:latin typeface="Arial"/>
                <a:cs typeface="Arial"/>
              </a:rPr>
              <a:t>или</a:t>
            </a:r>
            <a:r>
              <a:rPr sz="700" b="1" spc="-19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700" b="1">
                <a:solidFill>
                  <a:srgbClr val="000066"/>
                </a:solidFill>
                <a:latin typeface="Arial"/>
                <a:cs typeface="Arial"/>
              </a:rPr>
              <a:t>3</a:t>
            </a:r>
            <a:r>
              <a:rPr sz="700" b="1" spc="-19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lang="ru-RU" sz="700" b="1">
                <a:solidFill>
                  <a:srgbClr val="000066"/>
                </a:solidFill>
                <a:latin typeface="Arial"/>
                <a:cs typeface="Arial"/>
              </a:rPr>
              <a:t>календарных </a:t>
            </a:r>
            <a:r>
              <a:rPr lang="ru-RU" sz="700" b="1">
                <a:solidFill>
                  <a:srgbClr val="000066"/>
                </a:solidFill>
                <a:latin typeface="Arial"/>
                <a:cs typeface="Arial"/>
              </a:rPr>
              <a:t>года, предшествующих текущему финансовому году</a:t>
            </a:r>
            <a:r>
              <a:rPr sz="700" b="1">
                <a:solidFill>
                  <a:srgbClr val="000066"/>
                </a:solidFill>
                <a:latin typeface="Arial"/>
                <a:cs typeface="Arial"/>
              </a:rPr>
              <a:t>)*</a:t>
            </a:r>
            <a:endParaRPr sz="7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 bwMode="auto">
          <a:xfrm>
            <a:off x="6452007" y="3100864"/>
            <a:ext cx="191135" cy="132080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700" b="1" spc="-5">
                <a:solidFill>
                  <a:srgbClr val="000066"/>
                </a:solidFill>
                <a:latin typeface="Arial"/>
                <a:cs typeface="Arial"/>
              </a:rPr>
              <a:t>и</a:t>
            </a:r>
            <a:r>
              <a:rPr sz="700" b="1" spc="-10">
                <a:solidFill>
                  <a:srgbClr val="000066"/>
                </a:solidFill>
                <a:latin typeface="Arial"/>
                <a:cs typeface="Arial"/>
              </a:rPr>
              <a:t>ли</a:t>
            </a:r>
            <a:endParaRPr sz="7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 bwMode="auto">
          <a:xfrm flipH="0" flipV="0">
            <a:off x="3129594" y="8430831"/>
            <a:ext cx="420416" cy="32337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5">
                <a:solidFill>
                  <a:srgbClr val="000066"/>
                </a:solidFill>
                <a:latin typeface="Arial Black"/>
                <a:cs typeface="Arial Black"/>
              </a:rPr>
              <a:t>15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60" name="object 60"/>
          <p:cNvSpPr txBox="1"/>
          <p:nvPr/>
        </p:nvSpPr>
        <p:spPr bwMode="auto">
          <a:xfrm>
            <a:off x="3584350" y="8705379"/>
            <a:ext cx="957580" cy="258404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lang="ru-RU" sz="1600" spc="-10">
                <a:solidFill>
                  <a:srgbClr val="000066"/>
                </a:solidFill>
                <a:latin typeface="Arial Black"/>
                <a:cs typeface="Arial Black"/>
              </a:rPr>
              <a:t>ноября</a:t>
            </a:r>
            <a:endParaRPr sz="1600">
              <a:latin typeface="Arial Black"/>
              <a:cs typeface="Arial Black"/>
            </a:endParaRPr>
          </a:p>
        </p:txBody>
      </p:sp>
      <p:pic>
        <p:nvPicPr>
          <p:cNvPr id="61" name="object 61"/>
          <p:cNvPicPr/>
          <p:nvPr/>
        </p:nvPicPr>
        <p:blipFill>
          <a:blip r:embed="rId10"/>
          <a:stretch/>
        </p:blipFill>
        <p:spPr bwMode="auto">
          <a:xfrm>
            <a:off x="6352567" y="3232437"/>
            <a:ext cx="449579" cy="405384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 bwMode="auto">
          <a:xfrm flipH="0" flipV="0">
            <a:off x="6434606" y="3332459"/>
            <a:ext cx="335803" cy="200824"/>
          </a:xfrm>
          <a:prstGeom prst="rect">
            <a:avLst/>
          </a:prstGeom>
        </p:spPr>
        <p:txBody>
          <a:bodyPr vert="horz" wrap="square" lIns="36000" tIns="12064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000" b="1" spc="-10">
                <a:solidFill>
                  <a:srgbClr val="000066"/>
                </a:solidFill>
                <a:latin typeface="Arial"/>
                <a:cs typeface="Arial"/>
              </a:rPr>
              <a:t>30</a:t>
            </a:r>
            <a:r>
              <a:rPr sz="1000" b="1" spc="-9">
                <a:solidFill>
                  <a:srgbClr val="000066"/>
                </a:solidFill>
                <a:latin typeface="Arial"/>
                <a:cs typeface="Arial"/>
              </a:rPr>
              <a:t>%</a:t>
            </a:r>
            <a:endParaRPr sz="10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 bwMode="auto">
          <a:xfrm>
            <a:off x="3627761" y="8381999"/>
            <a:ext cx="3056954" cy="32337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900" b="1" spc="-5">
                <a:solidFill>
                  <a:srgbClr val="000066"/>
                </a:solidFill>
                <a:latin typeface="Arial"/>
                <a:cs typeface="Arial"/>
              </a:rPr>
              <a:t>К заявлению о возмещении расходов прилагаются документы, в соответствии с </a:t>
            </a:r>
            <a:r>
              <a:rPr lang="ru-RU" sz="900" b="1" spc="-4">
                <a:solidFill>
                  <a:schemeClr val="tx1"/>
                </a:solidFill>
                <a:latin typeface="Arial"/>
                <a:cs typeface="Arial"/>
              </a:rPr>
              <a:t>пунктом 10-13 </a:t>
            </a:r>
            <a:r>
              <a:rPr sz="900" b="1" spc="-10">
                <a:solidFill>
                  <a:schemeClr val="tx1"/>
                </a:solidFill>
                <a:latin typeface="Arial"/>
                <a:cs typeface="Arial"/>
              </a:rPr>
              <a:t>Правил</a:t>
            </a:r>
            <a:r>
              <a:rPr sz="700" b="1" spc="-10">
                <a:solidFill>
                  <a:srgbClr val="000066"/>
                </a:solidFill>
                <a:latin typeface="Arial"/>
                <a:cs typeface="Arial"/>
              </a:rPr>
              <a:t>)</a:t>
            </a:r>
            <a:endParaRPr sz="7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 bwMode="auto">
          <a:xfrm flipH="0" flipV="0">
            <a:off x="4688478" y="8686800"/>
            <a:ext cx="1975529" cy="31321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80000" marR="5080" indent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tabLst>
                <a:tab pos="180000" algn="l"/>
              </a:tabLst>
              <a:defRPr/>
            </a:pP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Срок прин</a:t>
            </a:r>
            <a:r>
              <a:rPr sz="550" b="1" spc="-4">
                <a:solidFill>
                  <a:srgbClr val="000066"/>
                </a:solidFill>
                <a:latin typeface="Arial"/>
                <a:cs typeface="Arial"/>
              </a:rPr>
              <a:t>ятия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решения 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о </a:t>
            </a: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возмещении 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и </a:t>
            </a: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перечислении </a:t>
            </a:r>
            <a:r>
              <a:rPr sz="550" b="1" spc="-14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денежных</a:t>
            </a:r>
            <a:r>
              <a:rPr sz="550" b="1" spc="-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средств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 spc="-5">
                <a:solidFill>
                  <a:srgbClr val="000066"/>
                </a:solidFill>
                <a:latin typeface="Arial"/>
                <a:cs typeface="Arial"/>
              </a:rPr>
              <a:t>составляет</a:t>
            </a:r>
            <a:r>
              <a:rPr sz="550" b="1" spc="-20">
                <a:solidFill>
                  <a:srgbClr val="000066"/>
                </a:solidFill>
                <a:latin typeface="Arial"/>
                <a:cs typeface="Arial"/>
              </a:rPr>
              <a:t> </a:t>
            </a:r>
            <a:endParaRPr sz="550" b="1" spc="-19">
              <a:solidFill>
                <a:srgbClr val="000066"/>
              </a:solidFill>
              <a:latin typeface="Arial"/>
              <a:cs typeface="Arial"/>
            </a:endParaRPr>
          </a:p>
          <a:p>
            <a:pPr marL="180000" marR="5079" indent="0" algn="l">
              <a:lnSpc>
                <a:spcPct val="100000"/>
              </a:lnSpc>
              <a:spcBef>
                <a:spcPts val="99"/>
              </a:spcBef>
              <a:spcAft>
                <a:spcPts val="0"/>
              </a:spcAft>
              <a:tabLst>
                <a:tab pos="180000" algn="l"/>
              </a:tabLst>
              <a:defRPr/>
            </a:pPr>
            <a:r>
              <a:rPr lang="ru-RU" sz="550" b="1" spc="-19">
                <a:solidFill>
                  <a:srgbClr val="000066"/>
                </a:solidFill>
                <a:latin typeface="Arial"/>
                <a:cs typeface="Arial"/>
              </a:rPr>
              <a:t>1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5</a:t>
            </a:r>
            <a:r>
              <a:rPr sz="550" b="1" spc="-4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рабочих</a:t>
            </a:r>
            <a:r>
              <a:rPr sz="550" b="1" spc="-14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550" b="1">
                <a:solidFill>
                  <a:srgbClr val="000066"/>
                </a:solidFill>
                <a:latin typeface="Arial"/>
                <a:cs typeface="Arial"/>
              </a:rPr>
              <a:t>дней</a:t>
            </a:r>
            <a:endParaRPr sz="55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 bwMode="auto">
          <a:xfrm>
            <a:off x="0" y="0"/>
            <a:ext cx="6858000" cy="9144000"/>
            <a:chOff x="0" y="0"/>
            <a:chExt cx="6858000" cy="9144000"/>
          </a:xfrm>
        </p:grpSpPr>
        <p:sp>
          <p:nvSpPr>
            <p:cNvPr id="69" name="object 69"/>
            <p:cNvSpPr/>
            <p:nvPr/>
          </p:nvSpPr>
          <p:spPr bwMode="auto">
            <a:xfrm>
              <a:off x="0" y="0"/>
              <a:ext cx="6858000" cy="9144000"/>
            </a:xfrm>
            <a:custGeom>
              <a:avLst/>
              <a:gdLst/>
              <a:ahLst/>
              <a:cxnLst/>
              <a:rect l="l" t="t" r="r" b="b"/>
              <a:pathLst>
                <a:path w="6858000" h="9144000" fill="norm" stroke="1" extrusionOk="0">
                  <a:moveTo>
                    <a:pt x="6858000" y="11303"/>
                  </a:moveTo>
                  <a:lnTo>
                    <a:pt x="6848856" y="11303"/>
                  </a:lnTo>
                  <a:lnTo>
                    <a:pt x="6848856" y="8382"/>
                  </a:lnTo>
                  <a:lnTo>
                    <a:pt x="6827774" y="8382"/>
                  </a:lnTo>
                  <a:lnTo>
                    <a:pt x="6827774" y="11303"/>
                  </a:lnTo>
                  <a:lnTo>
                    <a:pt x="6820789" y="11303"/>
                  </a:lnTo>
                  <a:lnTo>
                    <a:pt x="6820789" y="8382"/>
                  </a:lnTo>
                  <a:lnTo>
                    <a:pt x="6813804" y="8382"/>
                  </a:lnTo>
                  <a:lnTo>
                    <a:pt x="6813804" y="11303"/>
                  </a:lnTo>
                  <a:lnTo>
                    <a:pt x="762" y="11303"/>
                  </a:lnTo>
                  <a:lnTo>
                    <a:pt x="762" y="18288"/>
                  </a:lnTo>
                  <a:lnTo>
                    <a:pt x="1816" y="18288"/>
                  </a:lnTo>
                  <a:lnTo>
                    <a:pt x="21005" y="9127236"/>
                  </a:lnTo>
                  <a:lnTo>
                    <a:pt x="13995" y="9127236"/>
                  </a:lnTo>
                  <a:lnTo>
                    <a:pt x="0" y="2476893"/>
                  </a:lnTo>
                  <a:lnTo>
                    <a:pt x="0" y="5804281"/>
                  </a:lnTo>
                  <a:lnTo>
                    <a:pt x="6985" y="9127236"/>
                  </a:lnTo>
                  <a:lnTo>
                    <a:pt x="762" y="9127236"/>
                  </a:lnTo>
                  <a:lnTo>
                    <a:pt x="762" y="9144000"/>
                  </a:lnTo>
                  <a:lnTo>
                    <a:pt x="6858000" y="9144000"/>
                  </a:lnTo>
                  <a:lnTo>
                    <a:pt x="6858000" y="9127236"/>
                  </a:lnTo>
                  <a:lnTo>
                    <a:pt x="42037" y="9127236"/>
                  </a:lnTo>
                  <a:lnTo>
                    <a:pt x="22860" y="18288"/>
                  </a:lnTo>
                  <a:lnTo>
                    <a:pt x="6813817" y="18288"/>
                  </a:lnTo>
                  <a:lnTo>
                    <a:pt x="6832981" y="9126144"/>
                  </a:lnTo>
                  <a:lnTo>
                    <a:pt x="6839966" y="9126131"/>
                  </a:lnTo>
                  <a:lnTo>
                    <a:pt x="6820802" y="18288"/>
                  </a:lnTo>
                  <a:lnTo>
                    <a:pt x="6827787" y="18288"/>
                  </a:lnTo>
                  <a:lnTo>
                    <a:pt x="6847078" y="9126118"/>
                  </a:lnTo>
                  <a:lnTo>
                    <a:pt x="6858000" y="9126093"/>
                  </a:lnTo>
                  <a:lnTo>
                    <a:pt x="6858000" y="4355897"/>
                  </a:lnTo>
                  <a:lnTo>
                    <a:pt x="6848869" y="18288"/>
                  </a:lnTo>
                  <a:lnTo>
                    <a:pt x="6858000" y="18288"/>
                  </a:lnTo>
                  <a:lnTo>
                    <a:pt x="6858000" y="11303"/>
                  </a:lnTo>
                  <a:close/>
                </a:path>
                <a:path w="6858000" h="9144000" fill="norm" stroke="1" extrusionOk="0">
                  <a:moveTo>
                    <a:pt x="6858000" y="0"/>
                  </a:moveTo>
                  <a:lnTo>
                    <a:pt x="762" y="0"/>
                  </a:lnTo>
                  <a:lnTo>
                    <a:pt x="762" y="4318"/>
                  </a:lnTo>
                  <a:lnTo>
                    <a:pt x="6858000" y="4318"/>
                  </a:lnTo>
                  <a:lnTo>
                    <a:pt x="6858000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2"/>
            <a:stretch/>
          </p:blipFill>
          <p:spPr bwMode="auto">
            <a:xfrm>
              <a:off x="2967227" y="7327392"/>
              <a:ext cx="673608" cy="749808"/>
            </a:xfrm>
            <a:prstGeom prst="rect">
              <a:avLst/>
            </a:prstGeom>
          </p:spPr>
        </p:pic>
      </p:grpSp>
      <p:sp>
        <p:nvSpPr>
          <p:cNvPr id="71" name="object 71"/>
          <p:cNvSpPr txBox="1"/>
          <p:nvPr/>
        </p:nvSpPr>
        <p:spPr bwMode="auto">
          <a:xfrm flipH="0" flipV="0">
            <a:off x="3568762" y="7909743"/>
            <a:ext cx="1318451" cy="27765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500">
                <a:solidFill>
                  <a:srgbClr val="000066"/>
                </a:solidFill>
                <a:latin typeface="Arial Black"/>
                <a:cs typeface="Arial Black"/>
              </a:rPr>
              <a:t>октября</a:t>
            </a:r>
            <a:endParaRPr sz="1500">
              <a:latin typeface="Arial Black"/>
              <a:cs typeface="Arial Black"/>
            </a:endParaRPr>
          </a:p>
        </p:txBody>
      </p:sp>
      <p:sp>
        <p:nvSpPr>
          <p:cNvPr id="72" name="object 72"/>
          <p:cNvSpPr txBox="1"/>
          <p:nvPr/>
        </p:nvSpPr>
        <p:spPr bwMode="auto">
          <a:xfrm flipH="0" flipV="0">
            <a:off x="3129208" y="7487838"/>
            <a:ext cx="420082" cy="308139"/>
          </a:xfrm>
          <a:prstGeom prst="rect">
            <a:avLst/>
          </a:prstGeom>
        </p:spPr>
        <p:txBody>
          <a:bodyPr vert="horz" wrap="square" lIns="36000" tIns="12699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700">
                <a:solidFill>
                  <a:srgbClr val="000066"/>
                </a:solidFill>
                <a:latin typeface="Arial Black"/>
                <a:cs typeface="Arial Black"/>
              </a:rPr>
              <a:t>15</a:t>
            </a:r>
            <a:endParaRPr sz="1700">
              <a:latin typeface="Arial Black"/>
              <a:cs typeface="Arial Black"/>
            </a:endParaRPr>
          </a:p>
        </p:txBody>
      </p:sp>
      <p:sp>
        <p:nvSpPr>
          <p:cNvPr id="73" name="object 73"/>
          <p:cNvSpPr txBox="1"/>
          <p:nvPr/>
        </p:nvSpPr>
        <p:spPr bwMode="auto">
          <a:xfrm>
            <a:off x="2941006" y="6472554"/>
            <a:ext cx="3740469" cy="45037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defRPr/>
            </a:pP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Срок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принятия</a:t>
            </a:r>
            <a:r>
              <a:rPr sz="900" b="1" spc="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решения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9">
                <a:solidFill>
                  <a:srgbClr val="000066"/>
                </a:solidFill>
                <a:latin typeface="Arial"/>
                <a:cs typeface="Arial"/>
              </a:rPr>
              <a:t>в течение 9 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рабочих</a:t>
            </a:r>
            <a:r>
              <a:rPr sz="900" b="1" spc="-2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дней</a:t>
            </a:r>
            <a:r>
              <a:rPr sz="900" b="1">
                <a:solidFill>
                  <a:srgbClr val="000066"/>
                </a:solidFill>
                <a:latin typeface="Arial"/>
                <a:cs typeface="Arial"/>
              </a:rPr>
              <a:t> </a:t>
            </a:r>
            <a:endParaRPr sz="900" b="1">
              <a:solidFill>
                <a:srgbClr val="000066"/>
              </a:solidFill>
              <a:latin typeface="Arial"/>
              <a:cs typeface="Arial"/>
            </a:endParaRPr>
          </a:p>
          <a:p>
            <a:pPr marL="12699" algn="ctr">
              <a:lnSpc>
                <a:spcPct val="100000"/>
              </a:lnSpc>
              <a:spcBef>
                <a:spcPts val="99"/>
              </a:spcBef>
              <a:defRPr/>
            </a:pPr>
            <a:r>
              <a:rPr sz="750" b="1">
                <a:latin typeface="Arial"/>
                <a:cs typeface="Arial"/>
              </a:rPr>
              <a:t>(</a:t>
            </a:r>
            <a:r>
              <a:rPr lang="ru-RU" sz="750" b="1">
                <a:latin typeface="Arial"/>
                <a:cs typeface="Arial"/>
              </a:rPr>
              <a:t> </a:t>
            </a:r>
            <a:r>
              <a:rPr sz="750" b="1">
                <a:latin typeface="Arial"/>
                <a:cs typeface="Arial"/>
              </a:rPr>
              <a:t>пункт</a:t>
            </a:r>
            <a:r>
              <a:rPr sz="750" b="1" spc="-19">
                <a:latin typeface="Arial"/>
                <a:cs typeface="Arial"/>
              </a:rPr>
              <a:t> </a:t>
            </a:r>
            <a:r>
              <a:rPr lang="ru-RU" sz="750" b="1">
                <a:latin typeface="Arial"/>
                <a:cs typeface="Arial"/>
              </a:rPr>
              <a:t>5</a:t>
            </a:r>
            <a:r>
              <a:rPr sz="750" b="1" spc="-19">
                <a:latin typeface="Arial"/>
                <a:cs typeface="Arial"/>
              </a:rPr>
              <a:t> </a:t>
            </a:r>
            <a:r>
              <a:rPr sz="750" b="1" spc="-4">
                <a:latin typeface="Arial"/>
                <a:cs typeface="Arial"/>
              </a:rPr>
              <a:t>Правил)</a:t>
            </a:r>
            <a:endParaRPr sz="75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defRPr/>
            </a:pP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Информацию</a:t>
            </a:r>
            <a:r>
              <a:rPr sz="900" b="1" spc="-3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можно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 получить</a:t>
            </a:r>
            <a:r>
              <a:rPr sz="900" b="1" spc="5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по</a:t>
            </a:r>
            <a:r>
              <a:rPr sz="900" b="1" spc="-15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5">
                <a:solidFill>
                  <a:srgbClr val="000066"/>
                </a:solidFill>
                <a:latin typeface="Arial"/>
                <a:cs typeface="Arial"/>
              </a:rPr>
              <a:t>телефонам</a:t>
            </a:r>
            <a:r>
              <a:rPr sz="900" b="1" spc="1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900" b="1" spc="-10">
                <a:solidFill>
                  <a:srgbClr val="000066"/>
                </a:solidFill>
                <a:latin typeface="Arial"/>
                <a:cs typeface="Arial"/>
              </a:rPr>
              <a:t>ОСФР</a:t>
            </a:r>
            <a:endParaRPr sz="9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 bwMode="auto">
          <a:xfrm>
            <a:off x="1035608" y="7467600"/>
            <a:ext cx="1512215" cy="319959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95"/>
              </a:spcBef>
              <a:defRPr/>
            </a:pPr>
            <a:r>
              <a:rPr lang="ru-RU" sz="1000" spc="-10">
                <a:solidFill>
                  <a:srgbClr val="002060"/>
                </a:solidFill>
                <a:latin typeface="Arial Black"/>
                <a:cs typeface="Arial Black"/>
              </a:rPr>
              <a:t>Дополнительное обращение в ОСФР</a:t>
            </a:r>
            <a:endParaRPr sz="1000">
              <a:solidFill>
                <a:srgbClr val="002060"/>
              </a:solidFill>
              <a:latin typeface="Arial Black"/>
              <a:cs typeface="Arial Black"/>
            </a:endParaRPr>
          </a:p>
        </p:txBody>
      </p:sp>
      <p:sp>
        <p:nvSpPr>
          <p:cNvPr id="75" name="object 75"/>
          <p:cNvSpPr txBox="1"/>
          <p:nvPr/>
        </p:nvSpPr>
        <p:spPr bwMode="auto">
          <a:xfrm>
            <a:off x="367204" y="2120844"/>
            <a:ext cx="151397" cy="29972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>
                <a:latin typeface="Arial Black"/>
                <a:cs typeface="Arial Black"/>
              </a:rPr>
              <a:t>1</a:t>
            </a:r>
            <a:endParaRPr/>
          </a:p>
        </p:txBody>
      </p:sp>
      <p:sp>
        <p:nvSpPr>
          <p:cNvPr id="76" name="object 76"/>
          <p:cNvSpPr txBox="1"/>
          <p:nvPr/>
        </p:nvSpPr>
        <p:spPr bwMode="auto">
          <a:xfrm>
            <a:off x="385285" y="8478130"/>
            <a:ext cx="330200" cy="29972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800" spc="-5">
                <a:latin typeface="Arial Black"/>
                <a:cs typeface="Arial Black"/>
              </a:rPr>
              <a:t>8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78" name="object 78"/>
          <p:cNvSpPr txBox="1"/>
          <p:nvPr/>
        </p:nvSpPr>
        <p:spPr bwMode="auto">
          <a:xfrm>
            <a:off x="385284" y="3974464"/>
            <a:ext cx="178435" cy="29972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>
                <a:latin typeface="Arial Black"/>
                <a:cs typeface="Arial Black"/>
              </a:rPr>
              <a:t>3</a:t>
            </a:r>
            <a:endParaRPr/>
          </a:p>
        </p:txBody>
      </p:sp>
      <p:sp>
        <p:nvSpPr>
          <p:cNvPr id="79" name="object 79"/>
          <p:cNvSpPr txBox="1"/>
          <p:nvPr/>
        </p:nvSpPr>
        <p:spPr bwMode="auto">
          <a:xfrm>
            <a:off x="358246" y="3058142"/>
            <a:ext cx="178435" cy="300355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>
                <a:latin typeface="Arial Black"/>
                <a:cs typeface="Arial Black"/>
              </a:rPr>
              <a:t>2</a:t>
            </a:r>
            <a:endParaRPr/>
          </a:p>
        </p:txBody>
      </p:sp>
      <p:sp>
        <p:nvSpPr>
          <p:cNvPr id="80" name="object 80"/>
          <p:cNvSpPr txBox="1"/>
          <p:nvPr/>
        </p:nvSpPr>
        <p:spPr bwMode="auto">
          <a:xfrm>
            <a:off x="393830" y="4765978"/>
            <a:ext cx="178435" cy="29972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>
                <a:latin typeface="Arial Black"/>
                <a:cs typeface="Arial Black"/>
              </a:rPr>
              <a:t>4</a:t>
            </a:r>
            <a:endParaRPr/>
          </a:p>
        </p:txBody>
      </p:sp>
      <p:sp>
        <p:nvSpPr>
          <p:cNvPr id="81" name="object 81"/>
          <p:cNvSpPr txBox="1"/>
          <p:nvPr/>
        </p:nvSpPr>
        <p:spPr bwMode="auto">
          <a:xfrm>
            <a:off x="385285" y="7487839"/>
            <a:ext cx="178435" cy="299720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800">
                <a:latin typeface="Arial Black"/>
                <a:cs typeface="Arial Black"/>
              </a:rPr>
              <a:t>7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82" name="object 82"/>
          <p:cNvSpPr txBox="1"/>
          <p:nvPr/>
        </p:nvSpPr>
        <p:spPr bwMode="auto">
          <a:xfrm>
            <a:off x="370869" y="6553199"/>
            <a:ext cx="179514" cy="32337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800">
                <a:latin typeface="Arial Black"/>
                <a:cs typeface="Arial Black"/>
              </a:rPr>
              <a:t>6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83" name="object 83"/>
          <p:cNvSpPr txBox="1"/>
          <p:nvPr/>
        </p:nvSpPr>
        <p:spPr bwMode="auto">
          <a:xfrm>
            <a:off x="783780" y="5562599"/>
            <a:ext cx="1976628" cy="415498"/>
          </a:xfrm>
          <a:prstGeom prst="rect">
            <a:avLst/>
          </a:prstGeom>
        </p:spPr>
        <p:txBody>
          <a:bodyPr vert="horz" wrap="square" lIns="36000" tIns="36000" rIns="36000" bIns="36000" rtlCol="0">
            <a:spAutoFit/>
          </a:bodyPr>
          <a:lstStyle/>
          <a:p>
            <a:pPr marL="12700" algn="ctr">
              <a:tabLst>
                <a:tab pos="528955" algn="l"/>
              </a:tabLst>
              <a:defRPr/>
            </a:pPr>
            <a:r>
              <a:rPr sz="900">
                <a:solidFill>
                  <a:srgbClr val="001F5F"/>
                </a:solidFill>
                <a:latin typeface="Arial Black"/>
                <a:cs typeface="Arial Black"/>
              </a:rPr>
              <a:t>Подать</a:t>
            </a:r>
            <a:r>
              <a:rPr sz="900" spc="-5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900">
                <a:solidFill>
                  <a:srgbClr val="001F5F"/>
                </a:solidFill>
                <a:latin typeface="Arial Black"/>
                <a:cs typeface="Arial Black"/>
              </a:rPr>
              <a:t>заявление</a:t>
            </a:r>
            <a:r>
              <a:rPr lang="ru-RU" sz="900">
                <a:latin typeface="Arial Black"/>
                <a:cs typeface="Arial Black"/>
              </a:rPr>
              <a:t> </a:t>
            </a:r>
            <a:endParaRPr lang="ru-RU" sz="900">
              <a:latin typeface="Arial Black"/>
              <a:cs typeface="Arial Black"/>
            </a:endParaRPr>
          </a:p>
          <a:p>
            <a:pPr marL="12700" algn="ctr">
              <a:tabLst>
                <a:tab pos="528955" algn="l"/>
              </a:tabLst>
              <a:defRPr/>
            </a:pPr>
            <a:r>
              <a:rPr sz="900">
                <a:solidFill>
                  <a:srgbClr val="001F5F"/>
                </a:solidFill>
                <a:latin typeface="Arial Black"/>
                <a:cs typeface="Arial Black"/>
              </a:rPr>
              <a:t>на</a:t>
            </a:r>
            <a:r>
              <a:rPr sz="900" spc="-45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sz="900">
                <a:solidFill>
                  <a:srgbClr val="001F5F"/>
                </a:solidFill>
                <a:latin typeface="Arial Black"/>
                <a:cs typeface="Arial Black"/>
              </a:rPr>
              <a:t>получение</a:t>
            </a:r>
            <a:r>
              <a:rPr lang="ru-RU" sz="900" spc="-70">
                <a:solidFill>
                  <a:srgbClr val="001F5F"/>
                </a:solidFill>
                <a:latin typeface="Arial Black"/>
                <a:cs typeface="Arial Black"/>
              </a:rPr>
              <a:t> </a:t>
            </a:r>
            <a:r>
              <a:rPr lang="ru-RU" sz="900">
                <a:solidFill>
                  <a:srgbClr val="001F5F"/>
                </a:solidFill>
                <a:latin typeface="Arial Black"/>
                <a:cs typeface="Arial Black"/>
              </a:rPr>
              <a:t>предупредительных мер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86" name="object 86"/>
          <p:cNvSpPr txBox="1"/>
          <p:nvPr/>
        </p:nvSpPr>
        <p:spPr bwMode="auto">
          <a:xfrm>
            <a:off x="3613663" y="7173311"/>
            <a:ext cx="3155666" cy="78057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800" b="1">
                <a:solidFill>
                  <a:srgbClr val="000066"/>
                </a:solidFill>
                <a:latin typeface="Arial"/>
                <a:cs typeface="Arial"/>
              </a:rPr>
              <a:t>Возможность подачи заявления и плана финансового обеспечения на сумму</a:t>
            </a:r>
            <a:r>
              <a:rPr lang="ru-RU" sz="800" b="1">
                <a:solidFill>
                  <a:srgbClr val="000066"/>
                </a:solidFill>
                <a:latin typeface="Arial"/>
                <a:cs typeface="Arial"/>
              </a:rPr>
              <a:t>, </a:t>
            </a:r>
            <a:r>
              <a:rPr lang="ru-RU" sz="800" b="1">
                <a:solidFill>
                  <a:srgbClr val="000066"/>
                </a:solidFill>
                <a:latin typeface="Arial"/>
                <a:cs typeface="Arial"/>
              </a:rPr>
              <a:t>не превышающую </a:t>
            </a:r>
            <a:r>
              <a:rPr lang="ru-RU" sz="800" b="1">
                <a:solidFill>
                  <a:srgbClr val="000066"/>
                </a:solidFill>
                <a:latin typeface="Arial"/>
                <a:cs typeface="Arial"/>
              </a:rPr>
              <a:t>разницу между расчетным объемом средств и суммой финансового обеспечения предупредительных мер, указанной в решении отделения СФР по первоначальному </a:t>
            </a:r>
            <a:r>
              <a:rPr lang="ru-RU" sz="800" b="1">
                <a:solidFill>
                  <a:srgbClr val="000066"/>
                </a:solidFill>
                <a:latin typeface="Arial"/>
                <a:cs typeface="Arial"/>
              </a:rPr>
              <a:t>заявлению              </a:t>
            </a:r>
            <a:r>
              <a:rPr sz="800" b="1" spc="-10">
                <a:solidFill>
                  <a:srgbClr val="000066"/>
                </a:solidFill>
                <a:latin typeface="Arial"/>
                <a:cs typeface="Arial"/>
              </a:rPr>
              <a:t>(</a:t>
            </a:r>
            <a:r>
              <a:rPr sz="800" b="1" spc="-10">
                <a:solidFill>
                  <a:schemeClr val="tx1"/>
                </a:solidFill>
                <a:latin typeface="Arial"/>
                <a:cs typeface="Arial"/>
              </a:rPr>
              <a:t>пункт</a:t>
            </a:r>
            <a:r>
              <a:rPr sz="800" b="1" spc="-1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ru-RU" sz="800" b="1" spc="-5">
                <a:solidFill>
                  <a:schemeClr val="tx1"/>
                </a:solidFill>
                <a:latin typeface="Arial"/>
                <a:cs typeface="Arial"/>
              </a:rPr>
              <a:t>7</a:t>
            </a:r>
            <a:r>
              <a:rPr sz="800" b="1" spc="-5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800" b="1" spc="-18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800" b="1" spc="-10">
                <a:solidFill>
                  <a:schemeClr val="tx1"/>
                </a:solidFill>
                <a:latin typeface="Arial"/>
                <a:cs typeface="Arial"/>
              </a:rPr>
              <a:t>Правил</a:t>
            </a:r>
            <a:r>
              <a:rPr sz="800" b="1" spc="-9">
                <a:solidFill>
                  <a:srgbClr val="000066"/>
                </a:solidFill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45"/>
          <p:cNvSpPr txBox="1"/>
          <p:nvPr/>
        </p:nvSpPr>
        <p:spPr bwMode="auto">
          <a:xfrm>
            <a:off x="2578289" y="5047073"/>
            <a:ext cx="414655" cy="515526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  <a:defRPr/>
            </a:pPr>
            <a:endParaRPr sz="1600">
              <a:latin typeface="Arial Black"/>
              <a:cs typeface="Arial Black"/>
            </a:endParaRPr>
          </a:p>
          <a:p>
            <a:pPr marL="12700">
              <a:lnSpc>
                <a:spcPts val="2014"/>
              </a:lnSpc>
              <a:defRPr/>
            </a:pPr>
            <a:endParaRPr sz="1800">
              <a:latin typeface="Calibri"/>
              <a:cs typeface="Calibri"/>
            </a:endParaRPr>
          </a:p>
        </p:txBody>
      </p:sp>
      <p:sp>
        <p:nvSpPr>
          <p:cNvPr id="89" name="object 23"/>
          <p:cNvSpPr txBox="1"/>
          <p:nvPr/>
        </p:nvSpPr>
        <p:spPr bwMode="auto">
          <a:xfrm>
            <a:off x="4175186" y="3095764"/>
            <a:ext cx="218882" cy="414819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sz="2400" b="1">
                <a:latin typeface="Calibri"/>
                <a:cs typeface="Calibri"/>
              </a:rPr>
              <a:t>-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0" name="object 30"/>
          <p:cNvSpPr txBox="1"/>
          <p:nvPr/>
        </p:nvSpPr>
        <p:spPr bwMode="auto">
          <a:xfrm>
            <a:off x="864976" y="2943442"/>
            <a:ext cx="1814235" cy="529754"/>
          </a:xfrm>
          <a:prstGeom prst="rect">
            <a:avLst/>
          </a:prstGeom>
        </p:spPr>
        <p:txBody>
          <a:bodyPr vert="horz" wrap="square" lIns="36000" tIns="13335" rIns="36000" bIns="36000" rtlCol="0">
            <a:spAutoFit/>
          </a:bodyPr>
          <a:lstStyle/>
          <a:p>
            <a:pPr marL="12700" marR="5080" indent="-12699" algn="ctr">
              <a:lnSpc>
                <a:spcPct val="100000"/>
              </a:lnSpc>
              <a:spcBef>
                <a:spcPts val="105"/>
              </a:spcBef>
              <a:defRPr/>
            </a:pPr>
            <a:r>
              <a:rPr lang="ru-RU" sz="1050">
                <a:solidFill>
                  <a:srgbClr val="001F5F"/>
                </a:solidFill>
                <a:latin typeface="Arial Black"/>
                <a:cs typeface="Arial Black"/>
              </a:rPr>
              <a:t>Расчёт суммы </a:t>
            </a:r>
            <a:r>
              <a:rPr lang="ru-RU" sz="1050">
                <a:solidFill>
                  <a:srgbClr val="001F5F"/>
                </a:solidFill>
                <a:latin typeface="Arial Black"/>
                <a:cs typeface="Arial Black"/>
              </a:rPr>
              <a:t>на предупредительные </a:t>
            </a:r>
            <a:r>
              <a:rPr lang="ru-RU" sz="1050">
                <a:solidFill>
                  <a:srgbClr val="001F5F"/>
                </a:solidFill>
                <a:latin typeface="Arial Black"/>
                <a:cs typeface="Arial Black"/>
              </a:rPr>
              <a:t>меры</a:t>
            </a:r>
            <a:endParaRPr lang="ru-RU" sz="1050">
              <a:solidFill>
                <a:srgbClr val="001F5F"/>
              </a:solidFill>
              <a:latin typeface="Arial Black"/>
              <a:cs typeface="Arial Black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6096000" y="2684560"/>
            <a:ext cx="37215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/>
              <a:t>до</a:t>
            </a:r>
            <a:endParaRPr lang="ru-RU" sz="1100"/>
          </a:p>
        </p:txBody>
      </p:sp>
      <p:sp>
        <p:nvSpPr>
          <p:cNvPr id="91" name="Прямоугольник 90"/>
          <p:cNvSpPr/>
          <p:nvPr/>
        </p:nvSpPr>
        <p:spPr bwMode="auto">
          <a:xfrm>
            <a:off x="6113016" y="3395990"/>
            <a:ext cx="37215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/>
              <a:t>до</a:t>
            </a:r>
            <a:endParaRPr lang="ru-RU" sz="1100"/>
          </a:p>
        </p:txBody>
      </p:sp>
      <p:sp>
        <p:nvSpPr>
          <p:cNvPr id="92" name="object 77"/>
          <p:cNvSpPr txBox="1"/>
          <p:nvPr/>
        </p:nvSpPr>
        <p:spPr bwMode="auto">
          <a:xfrm>
            <a:off x="393831" y="5668497"/>
            <a:ext cx="178435" cy="300355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ru-RU" sz="1800">
                <a:latin typeface="Arial Black"/>
                <a:cs typeface="Arial Black"/>
              </a:rPr>
              <a:t>5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94" name="object 45"/>
          <p:cNvSpPr txBox="1"/>
          <p:nvPr/>
        </p:nvSpPr>
        <p:spPr bwMode="auto">
          <a:xfrm>
            <a:off x="2720300" y="8077200"/>
            <a:ext cx="414655" cy="243656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32080">
              <a:lnSpc>
                <a:spcPts val="1775"/>
              </a:lnSpc>
              <a:spcBef>
                <a:spcPts val="1160"/>
              </a:spcBef>
              <a:defRPr/>
            </a:pPr>
            <a:r>
              <a:rPr sz="1600" spc="-10">
                <a:solidFill>
                  <a:srgbClr val="000066"/>
                </a:solidFill>
                <a:latin typeface="Arial Black"/>
                <a:cs typeface="Arial Black"/>
              </a:rPr>
              <a:t>до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96" name="object 45"/>
          <p:cNvSpPr txBox="1"/>
          <p:nvPr/>
        </p:nvSpPr>
        <p:spPr bwMode="auto">
          <a:xfrm>
            <a:off x="2720429" y="7118448"/>
            <a:ext cx="414655" cy="243656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32080">
              <a:lnSpc>
                <a:spcPts val="1775"/>
              </a:lnSpc>
              <a:spcBef>
                <a:spcPts val="1160"/>
              </a:spcBef>
              <a:defRPr/>
            </a:pPr>
            <a:r>
              <a:rPr sz="1600" spc="-10">
                <a:solidFill>
                  <a:srgbClr val="000066"/>
                </a:solidFill>
                <a:latin typeface="Arial Black"/>
                <a:cs typeface="Arial Black"/>
              </a:rPr>
              <a:t>до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02" name="object 45"/>
          <p:cNvSpPr txBox="1"/>
          <p:nvPr/>
        </p:nvSpPr>
        <p:spPr bwMode="auto">
          <a:xfrm>
            <a:off x="2738253" y="5380442"/>
            <a:ext cx="410081" cy="243656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32080">
              <a:lnSpc>
                <a:spcPts val="1775"/>
              </a:lnSpc>
              <a:spcBef>
                <a:spcPts val="1160"/>
              </a:spcBef>
              <a:defRPr/>
            </a:pPr>
            <a:r>
              <a:rPr sz="1600" spc="-10">
                <a:solidFill>
                  <a:srgbClr val="000066"/>
                </a:solidFill>
                <a:latin typeface="Arial Black"/>
                <a:cs typeface="Arial Black"/>
              </a:rPr>
              <a:t>до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2865344" y="3657600"/>
            <a:ext cx="36093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600">
                <a:latin typeface="Arial"/>
                <a:cs typeface="Arial"/>
              </a:rPr>
              <a:t>* Если страхователь с численностью работающих до 100 человек не </a:t>
            </a:r>
            <a:r>
              <a:rPr lang="ru-RU" sz="600">
                <a:latin typeface="Arial"/>
                <a:cs typeface="Arial"/>
              </a:rPr>
              <a:t>осуществлял два последовательных календарных </a:t>
            </a:r>
            <a:r>
              <a:rPr lang="ru-RU" sz="600">
                <a:latin typeface="Arial"/>
                <a:cs typeface="Arial"/>
              </a:rPr>
              <a:t>года</a:t>
            </a:r>
            <a:r>
              <a:rPr lang="ru-RU" sz="600">
                <a:latin typeface="Arial"/>
                <a:cs typeface="Arial"/>
              </a:rPr>
              <a:t> </a:t>
            </a:r>
            <a:r>
              <a:rPr lang="ru-RU" sz="600">
                <a:latin typeface="Arial"/>
                <a:cs typeface="Arial"/>
              </a:rPr>
              <a:t>предупредительные меры</a:t>
            </a:r>
            <a:endParaRPr lang="ru-RU" sz="6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 bwMode="auto">
          <a:xfrm>
            <a:off x="0" y="0"/>
            <a:ext cx="6858000" cy="9142730"/>
          </a:xfrm>
          <a:custGeom>
            <a:avLst/>
            <a:gdLst/>
            <a:ahLst/>
            <a:cxnLst/>
            <a:rect l="l" t="t" r="r" b="b"/>
            <a:pathLst>
              <a:path w="6858000" h="9142730" fill="norm" stroke="1" extrusionOk="0">
                <a:moveTo>
                  <a:pt x="6858000" y="9135466"/>
                </a:moveTo>
                <a:lnTo>
                  <a:pt x="8382" y="9135466"/>
                </a:lnTo>
                <a:lnTo>
                  <a:pt x="8382" y="9142476"/>
                </a:lnTo>
                <a:lnTo>
                  <a:pt x="6858000" y="9142476"/>
                </a:lnTo>
                <a:lnTo>
                  <a:pt x="6858000" y="9135466"/>
                </a:lnTo>
                <a:close/>
              </a:path>
              <a:path w="6858000" h="9142730" fill="norm" stroke="1" extrusionOk="0">
                <a:moveTo>
                  <a:pt x="6858000" y="11303"/>
                </a:moveTo>
                <a:lnTo>
                  <a:pt x="6848856" y="11303"/>
                </a:lnTo>
                <a:lnTo>
                  <a:pt x="6848856" y="8382"/>
                </a:lnTo>
                <a:lnTo>
                  <a:pt x="6847027" y="8382"/>
                </a:lnTo>
                <a:lnTo>
                  <a:pt x="6847027" y="9107424"/>
                </a:lnTo>
                <a:lnTo>
                  <a:pt x="6839915" y="9107424"/>
                </a:lnTo>
                <a:lnTo>
                  <a:pt x="6832930" y="5785815"/>
                </a:lnTo>
                <a:lnTo>
                  <a:pt x="6832930" y="9107424"/>
                </a:lnTo>
                <a:lnTo>
                  <a:pt x="20688" y="9107424"/>
                </a:lnTo>
                <a:lnTo>
                  <a:pt x="1536" y="18288"/>
                </a:lnTo>
                <a:lnTo>
                  <a:pt x="6813817" y="18288"/>
                </a:lnTo>
                <a:lnTo>
                  <a:pt x="6832930" y="9107424"/>
                </a:lnTo>
                <a:lnTo>
                  <a:pt x="6832930" y="5785815"/>
                </a:lnTo>
                <a:lnTo>
                  <a:pt x="6820802" y="18288"/>
                </a:lnTo>
                <a:lnTo>
                  <a:pt x="6827787" y="18288"/>
                </a:lnTo>
                <a:lnTo>
                  <a:pt x="6847027" y="9107424"/>
                </a:lnTo>
                <a:lnTo>
                  <a:pt x="6847027" y="8382"/>
                </a:lnTo>
                <a:lnTo>
                  <a:pt x="6827774" y="8382"/>
                </a:lnTo>
                <a:lnTo>
                  <a:pt x="6827774" y="11303"/>
                </a:lnTo>
                <a:lnTo>
                  <a:pt x="6820789" y="11303"/>
                </a:lnTo>
                <a:lnTo>
                  <a:pt x="6820789" y="8382"/>
                </a:lnTo>
                <a:lnTo>
                  <a:pt x="6813804" y="8382"/>
                </a:lnTo>
                <a:lnTo>
                  <a:pt x="6813804" y="11303"/>
                </a:lnTo>
                <a:lnTo>
                  <a:pt x="1524" y="11303"/>
                </a:lnTo>
                <a:lnTo>
                  <a:pt x="1524" y="6858"/>
                </a:lnTo>
                <a:lnTo>
                  <a:pt x="0" y="6858"/>
                </a:lnTo>
                <a:lnTo>
                  <a:pt x="0" y="9124594"/>
                </a:lnTo>
                <a:lnTo>
                  <a:pt x="8382" y="9124582"/>
                </a:lnTo>
                <a:lnTo>
                  <a:pt x="8382" y="9128455"/>
                </a:lnTo>
                <a:lnTo>
                  <a:pt x="6858000" y="9128455"/>
                </a:lnTo>
                <a:lnTo>
                  <a:pt x="6858000" y="9126093"/>
                </a:lnTo>
                <a:lnTo>
                  <a:pt x="6858000" y="9107424"/>
                </a:lnTo>
                <a:lnTo>
                  <a:pt x="6858000" y="4355897"/>
                </a:lnTo>
                <a:lnTo>
                  <a:pt x="6848869" y="18288"/>
                </a:lnTo>
                <a:lnTo>
                  <a:pt x="6858000" y="18288"/>
                </a:lnTo>
                <a:lnTo>
                  <a:pt x="6858000" y="11303"/>
                </a:lnTo>
                <a:close/>
              </a:path>
              <a:path w="6858000" h="9142730" fill="norm" stroke="1" extrusionOk="0">
                <a:moveTo>
                  <a:pt x="6858000" y="0"/>
                </a:moveTo>
                <a:lnTo>
                  <a:pt x="762" y="0"/>
                </a:lnTo>
                <a:lnTo>
                  <a:pt x="762" y="4318"/>
                </a:lnTo>
                <a:lnTo>
                  <a:pt x="6858000" y="4318"/>
                </a:lnTo>
                <a:lnTo>
                  <a:pt x="6858000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sp>
        <p:nvSpPr>
          <p:cNvPr id="35" name="object 14"/>
          <p:cNvSpPr txBox="1"/>
          <p:nvPr/>
        </p:nvSpPr>
        <p:spPr bwMode="auto">
          <a:xfrm>
            <a:off x="115822" y="28575"/>
            <a:ext cx="6615939" cy="1173397"/>
          </a:xfrm>
          <a:prstGeom prst="rect">
            <a:avLst/>
          </a:prstGeom>
        </p:spPr>
        <p:txBody>
          <a:bodyPr vert="horz" wrap="square" lIns="36000" tIns="64769" rIns="36000" bIns="36000" rtlCol="0">
            <a:spAutoFit/>
          </a:bodyPr>
          <a:lstStyle/>
          <a:p>
            <a:pPr marL="563245" algn="ctr">
              <a:lnSpc>
                <a:spcPct val="100000"/>
              </a:lnSpc>
              <a:defRPr/>
            </a:pPr>
            <a:r>
              <a:rPr lang="ru-RU">
                <a:solidFill>
                  <a:srgbClr val="001F5F"/>
                </a:solidFill>
                <a:latin typeface="Arial Black"/>
                <a:cs typeface="Arial Black"/>
              </a:rPr>
              <a:t>Финансовому обеспечению за счет сумм страховых взносов подлежат расходы страхователя на следующие предупредительные меры:</a:t>
            </a:r>
            <a:endParaRPr sz="1800">
              <a:latin typeface="Arial Black"/>
              <a:cs typeface="Arial Black"/>
            </a:endParaRPr>
          </a:p>
        </p:txBody>
      </p:sp>
      <p:graphicFrame>
        <p:nvGraphicFramePr>
          <p:cNvPr id="41" name="Схема 40"/>
          <p:cNvGraphicFramePr>
            <a:graphicFrameLocks xmlns:a="http://schemas.openxmlformats.org/drawingml/2006/main"/>
          </p:cNvGraphicFramePr>
          <p:nvPr/>
        </p:nvGraphicFramePr>
        <p:xfrm>
          <a:off x="380998" y="1295399"/>
          <a:ext cx="6096000" cy="7619999"/>
          <a:chOff x="0" y="0"/>
          <a:chExt cx="6096000" cy="761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sp>
        <p:nvSpPr>
          <p:cNvPr id="42" name="object 4"/>
          <p:cNvSpPr txBox="1"/>
          <p:nvPr/>
        </p:nvSpPr>
        <p:spPr bwMode="auto">
          <a:xfrm>
            <a:off x="453237" y="8926474"/>
            <a:ext cx="5932805" cy="116057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defRPr/>
            </a:pPr>
            <a:r>
              <a:rPr sz="700" b="1" spc="7" baseline="30000">
                <a:solidFill>
                  <a:srgbClr val="001F5F"/>
                </a:solidFill>
                <a:latin typeface="Arial"/>
                <a:cs typeface="Arial"/>
              </a:rPr>
              <a:t>1 </a:t>
            </a:r>
            <a:r>
              <a:rPr sz="700" b="1" spc="44" baseline="300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700" b="1" spc="44">
                <a:solidFill>
                  <a:srgbClr val="001F5F"/>
                </a:solidFill>
                <a:latin typeface="Arial"/>
                <a:cs typeface="Arial"/>
              </a:rPr>
              <a:t>-</a:t>
            </a:r>
            <a:r>
              <a:rPr lang="ru-RU" sz="700" b="1" spc="44" baseline="300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500" spc="10">
                <a:solidFill>
                  <a:srgbClr val="001F5F"/>
                </a:solidFill>
                <a:latin typeface="Microsoft Sans Serif"/>
                <a:cs typeface="Microsoft Sans Serif"/>
              </a:rPr>
              <a:t>вредный и </a:t>
            </a:r>
            <a:r>
              <a:rPr lang="ru-RU" sz="500" spc="10">
                <a:solidFill>
                  <a:srgbClr val="001F5F"/>
                </a:solidFill>
                <a:latin typeface="Microsoft Sans Serif"/>
                <a:cs typeface="Microsoft Sans Serif"/>
              </a:rPr>
              <a:t>(или) </a:t>
            </a:r>
            <a:r>
              <a:rPr lang="ru-RU" sz="500" spc="10">
                <a:solidFill>
                  <a:srgbClr val="001F5F"/>
                </a:solidFill>
                <a:latin typeface="Microsoft Sans Serif"/>
                <a:cs typeface="Microsoft Sans Serif"/>
              </a:rPr>
              <a:t>опасный производственный фактор</a:t>
            </a:r>
            <a:r>
              <a:rPr sz="500" spc="5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r>
              <a:rPr sz="500" spc="5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500" spc="5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700" b="1" spc="7" baseline="3000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700" b="1" spc="60" baseline="300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500" spc="14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500" spc="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500" spc="5">
                <a:solidFill>
                  <a:srgbClr val="001F5F"/>
                </a:solidFill>
                <a:latin typeface="Microsoft Sans Serif"/>
                <a:cs typeface="Microsoft Sans Serif"/>
              </a:rPr>
              <a:t>государственные</a:t>
            </a:r>
            <a:r>
              <a:rPr sz="500" spc="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500" spc="5">
                <a:solidFill>
                  <a:srgbClr val="001F5F"/>
                </a:solidFill>
                <a:latin typeface="Microsoft Sans Serif"/>
                <a:cs typeface="Microsoft Sans Serif"/>
              </a:rPr>
              <a:t>нормативные </a:t>
            </a:r>
            <a:r>
              <a:rPr sz="500" spc="4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500" spc="5">
                <a:solidFill>
                  <a:srgbClr val="001F5F"/>
                </a:solidFill>
                <a:latin typeface="Microsoft Sans Serif"/>
                <a:cs typeface="Microsoft Sans Serif"/>
              </a:rPr>
              <a:t>требования</a:t>
            </a:r>
            <a:r>
              <a:rPr sz="500" spc="4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500" spc="5">
                <a:solidFill>
                  <a:srgbClr val="001F5F"/>
                </a:solidFill>
                <a:latin typeface="Microsoft Sans Serif"/>
                <a:cs typeface="Microsoft Sans Serif"/>
              </a:rPr>
              <a:t>охраны</a:t>
            </a:r>
            <a:r>
              <a:rPr sz="500" spc="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500">
                <a:solidFill>
                  <a:srgbClr val="001F5F"/>
                </a:solidFill>
                <a:latin typeface="Microsoft Sans Serif"/>
                <a:cs typeface="Microsoft Sans Serif"/>
              </a:rPr>
              <a:t>труда</a:t>
            </a:r>
            <a:r>
              <a:rPr sz="50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Р7-Офис/2025.3.1.923</Application>
  <DocSecurity>0</DocSecurity>
  <PresentationFormat>Экран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Ходонова Маргарита Константиновна</dc:creator>
  <cp:keywords/>
  <dc:description/>
  <dc:identifier/>
  <dc:language/>
  <cp:lastModifiedBy>Елена Бурмантова</cp:lastModifiedBy>
  <cp:revision>33</cp:revision>
  <dcterms:created xsi:type="dcterms:W3CDTF">2024-03-12T00:49:41Z</dcterms:created>
  <dcterms:modified xsi:type="dcterms:W3CDTF">2026-01-29T07:30:51Z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2024-03-12T00:00:00Z</vt:filetime>
  </property>
</Properties>
</file>